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26"/>
  </p:notesMasterIdLst>
  <p:handoutMasterIdLst>
    <p:handoutMasterId r:id="rId27"/>
  </p:handoutMasterIdLst>
  <p:sldIdLst>
    <p:sldId id="396" r:id="rId3"/>
    <p:sldId id="262" r:id="rId4"/>
    <p:sldId id="294" r:id="rId5"/>
    <p:sldId id="268" r:id="rId6"/>
    <p:sldId id="296" r:id="rId7"/>
    <p:sldId id="394" r:id="rId8"/>
    <p:sldId id="397" r:id="rId9"/>
    <p:sldId id="399" r:id="rId10"/>
    <p:sldId id="304" r:id="rId11"/>
    <p:sldId id="305" r:id="rId12"/>
    <p:sldId id="306" r:id="rId13"/>
    <p:sldId id="400" r:id="rId14"/>
    <p:sldId id="263" r:id="rId15"/>
    <p:sldId id="307" r:id="rId16"/>
    <p:sldId id="313" r:id="rId17"/>
    <p:sldId id="391" r:id="rId18"/>
    <p:sldId id="392" r:id="rId19"/>
    <p:sldId id="393" r:id="rId20"/>
    <p:sldId id="401" r:id="rId21"/>
    <p:sldId id="261" r:id="rId22"/>
    <p:sldId id="402" r:id="rId23"/>
    <p:sldId id="310" r:id="rId24"/>
    <p:sldId id="39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30A5FE-7537-4E6A-8E20-47041BF7C848}">
          <p14:sldIdLst>
            <p14:sldId id="396"/>
            <p14:sldId id="262"/>
            <p14:sldId id="294"/>
            <p14:sldId id="268"/>
            <p14:sldId id="296"/>
            <p14:sldId id="394"/>
            <p14:sldId id="397"/>
            <p14:sldId id="399"/>
            <p14:sldId id="304"/>
            <p14:sldId id="305"/>
            <p14:sldId id="306"/>
            <p14:sldId id="400"/>
            <p14:sldId id="263"/>
            <p14:sldId id="307"/>
            <p14:sldId id="313"/>
            <p14:sldId id="391"/>
            <p14:sldId id="392"/>
            <p14:sldId id="393"/>
            <p14:sldId id="401"/>
            <p14:sldId id="261"/>
            <p14:sldId id="402"/>
            <p14:sldId id="310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F50"/>
    <a:srgbClr val="FF9933"/>
    <a:srgbClr val="B1A295"/>
    <a:srgbClr val="C8BDB4"/>
    <a:srgbClr val="9299A2"/>
    <a:srgbClr val="AA7E47"/>
    <a:srgbClr val="7F766A"/>
    <a:srgbClr val="DDAC73"/>
    <a:srgbClr val="CFA979"/>
    <a:srgbClr val="5D7F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0528" autoAdjust="0"/>
  </p:normalViewPr>
  <p:slideViewPr>
    <p:cSldViewPr snapToGrid="0" showGuides="1">
      <p:cViewPr varScale="1">
        <p:scale>
          <a:sx n="69" d="100"/>
          <a:sy n="69" d="100"/>
        </p:scale>
        <p:origin x="122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주제 선정을 위해 회의한 결과 심리</a:t>
            </a:r>
            <a:r>
              <a:rPr lang="en-US" altLang="ko-KR" dirty="0"/>
              <a:t>, </a:t>
            </a:r>
            <a:r>
              <a:rPr lang="ko-KR" altLang="en-US" dirty="0"/>
              <a:t>감정 이 두가지에 관심이 있는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선택한 것이 심리와 관련된 컨텐츠를 만들어보자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주요 타겟은 어린이와 청소년입니다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크게 </a:t>
            </a:r>
            <a:r>
              <a:rPr lang="en-US" altLang="ko-KR" dirty="0"/>
              <a:t>2</a:t>
            </a:r>
            <a:r>
              <a:rPr lang="ko-KR" altLang="en-US" dirty="0"/>
              <a:t>가지 문제점을 두고 접근을 해보았습니다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20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17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59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3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문제점을 보기 전에 </a:t>
            </a:r>
            <a:endParaRPr lang="en-US" altLang="ko-KR" dirty="0"/>
          </a:p>
          <a:p>
            <a:r>
              <a:rPr lang="ko-KR" altLang="en-US" dirty="0"/>
              <a:t>카페인 우울증에 대해 아십니까</a:t>
            </a:r>
            <a:r>
              <a:rPr lang="en-US" altLang="ko-KR" dirty="0"/>
              <a:t>?…</a:t>
            </a:r>
          </a:p>
          <a:p>
            <a:r>
              <a:rPr lang="ko-KR" altLang="en-US" dirty="0"/>
              <a:t>카카오톡</a:t>
            </a:r>
            <a:r>
              <a:rPr lang="en-US" altLang="ko-KR" dirty="0"/>
              <a:t>,</a:t>
            </a:r>
            <a:r>
              <a:rPr lang="ko-KR" altLang="en-US" dirty="0"/>
              <a:t>페이스북</a:t>
            </a:r>
            <a:r>
              <a:rPr lang="en-US" altLang="ko-KR" dirty="0"/>
              <a:t>,</a:t>
            </a:r>
            <a:r>
              <a:rPr lang="ko-KR" altLang="en-US" dirty="0"/>
              <a:t>인스타그램 등 여러 </a:t>
            </a:r>
            <a:r>
              <a:rPr lang="en-US" altLang="ko-KR" dirty="0"/>
              <a:t>SNS</a:t>
            </a:r>
            <a:r>
              <a:rPr lang="ko-KR" altLang="en-US" dirty="0"/>
              <a:t>를 통해 타인의 행복한 일상을 보며 상대적 박탈감</a:t>
            </a:r>
            <a:r>
              <a:rPr lang="en-US" altLang="ko-KR" dirty="0"/>
              <a:t>,</a:t>
            </a:r>
            <a:r>
              <a:rPr lang="ko-KR" altLang="en-US" dirty="0"/>
              <a:t>열등감을 느끼는 현상을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요즘 어린이와 청소년들도 저희 어른들 못지않게 </a:t>
            </a:r>
            <a:r>
              <a:rPr lang="en-US" altLang="ko-KR" dirty="0"/>
              <a:t>SNS</a:t>
            </a:r>
            <a:r>
              <a:rPr lang="ko-KR" altLang="en-US" dirty="0"/>
              <a:t>를 활발하게 이용하고 있는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조사에 따르면 청소년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SNS</a:t>
            </a:r>
            <a:r>
              <a:rPr lang="ko-KR" altLang="en-US" dirty="0"/>
              <a:t>접속 횟수 </a:t>
            </a:r>
            <a:r>
              <a:rPr lang="en-US" altLang="ko-KR" dirty="0"/>
              <a:t>10</a:t>
            </a:r>
            <a:r>
              <a:rPr lang="ko-KR" altLang="en-US" dirty="0"/>
              <a:t>회 이상이 </a:t>
            </a:r>
            <a:r>
              <a:rPr lang="en-US" altLang="ko-KR" dirty="0"/>
              <a:t>54.7</a:t>
            </a:r>
            <a:r>
              <a:rPr lang="ko-KR" altLang="en-US" dirty="0"/>
              <a:t>로 절반이상을 차지했습니다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자아존중감과 대인관계의 상관관계를 조사한 표를 보면 자아존중감이 높을수록 대인관계가 원만하다는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SNS</a:t>
            </a:r>
            <a:r>
              <a:rPr lang="ko-KR" altLang="en-US" dirty="0"/>
              <a:t>사용이 늘어나고 있는 청소년들의 자아존중감이 떨어지는 것을 해결하기 위해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8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문제점을 보기 전에 </a:t>
            </a:r>
            <a:endParaRPr lang="en-US" altLang="ko-KR" dirty="0"/>
          </a:p>
          <a:p>
            <a:r>
              <a:rPr lang="ko-KR" altLang="en-US" dirty="0"/>
              <a:t>카페인 우울증에 대해 아십니까</a:t>
            </a:r>
            <a:r>
              <a:rPr lang="en-US" altLang="ko-KR" dirty="0"/>
              <a:t>?…</a:t>
            </a:r>
          </a:p>
          <a:p>
            <a:r>
              <a:rPr lang="ko-KR" altLang="en-US" dirty="0"/>
              <a:t>카카오톡</a:t>
            </a:r>
            <a:r>
              <a:rPr lang="en-US" altLang="ko-KR" dirty="0"/>
              <a:t>,</a:t>
            </a:r>
            <a:r>
              <a:rPr lang="ko-KR" altLang="en-US" dirty="0"/>
              <a:t>페이스북</a:t>
            </a:r>
            <a:r>
              <a:rPr lang="en-US" altLang="ko-KR" dirty="0"/>
              <a:t>,</a:t>
            </a:r>
            <a:r>
              <a:rPr lang="ko-KR" altLang="en-US" dirty="0"/>
              <a:t>인스타그램 등 여러 </a:t>
            </a:r>
            <a:r>
              <a:rPr lang="en-US" altLang="ko-KR" dirty="0"/>
              <a:t>SNS</a:t>
            </a:r>
            <a:r>
              <a:rPr lang="ko-KR" altLang="en-US" dirty="0"/>
              <a:t>를 통해 타인의 행복한 일상을 보며 상대적 박탈감</a:t>
            </a:r>
            <a:r>
              <a:rPr lang="en-US" altLang="ko-KR" dirty="0"/>
              <a:t>,</a:t>
            </a:r>
            <a:r>
              <a:rPr lang="ko-KR" altLang="en-US" dirty="0"/>
              <a:t>열등감을 느끼는 현상을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요즘 어린이와 청소년들도 저희 어른들 못지않게 </a:t>
            </a:r>
            <a:r>
              <a:rPr lang="en-US" altLang="ko-KR" dirty="0"/>
              <a:t>SNS</a:t>
            </a:r>
            <a:r>
              <a:rPr lang="ko-KR" altLang="en-US" dirty="0"/>
              <a:t>를 활발하게 이용하고 있는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조사에 따르면 청소년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SNS</a:t>
            </a:r>
            <a:r>
              <a:rPr lang="ko-KR" altLang="en-US" dirty="0"/>
              <a:t>접속 횟수 </a:t>
            </a:r>
            <a:r>
              <a:rPr lang="en-US" altLang="ko-KR" dirty="0"/>
              <a:t>10</a:t>
            </a:r>
            <a:r>
              <a:rPr lang="ko-KR" altLang="en-US" dirty="0"/>
              <a:t>회 이상이 </a:t>
            </a:r>
            <a:r>
              <a:rPr lang="en-US" altLang="ko-KR" dirty="0"/>
              <a:t>54.7</a:t>
            </a:r>
            <a:r>
              <a:rPr lang="ko-KR" altLang="en-US" dirty="0"/>
              <a:t>로 절반이상을 차지했습니다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자아존중감과 대인관계의 상관관계를 조사한 표를 보면 자아존중감이 높을수록 대인관계가 원만하다는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SNS</a:t>
            </a:r>
            <a:r>
              <a:rPr lang="ko-KR" altLang="en-US" dirty="0"/>
              <a:t>사용이 늘어나고 있는 청소년들의 자아존중감이 떨어지는 것을 해결하기 위해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4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 </a:t>
            </a:r>
            <a:r>
              <a:rPr lang="ko-KR" altLang="en-US" dirty="0" err="1"/>
              <a:t>힐링컨텐츠를</a:t>
            </a:r>
            <a:r>
              <a:rPr lang="ko-KR" altLang="en-US" dirty="0"/>
              <a:t> 만들어보자 이것을 해결점으로 정해보았습니다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보이는 표는 </a:t>
            </a:r>
            <a:r>
              <a:rPr lang="ko-KR" altLang="en-US" dirty="0" err="1"/>
              <a:t>지에스</a:t>
            </a:r>
            <a:r>
              <a:rPr lang="ko-KR" altLang="en-US" dirty="0"/>
              <a:t> </a:t>
            </a:r>
            <a:r>
              <a:rPr lang="ko-KR" altLang="en-US" dirty="0" err="1"/>
              <a:t>칼텍스에서</a:t>
            </a:r>
            <a:r>
              <a:rPr lang="ko-KR" altLang="en-US" dirty="0"/>
              <a:t> 실시한 한 심리 </a:t>
            </a:r>
            <a:r>
              <a:rPr lang="ko-KR" altLang="en-US" dirty="0" err="1"/>
              <a:t>프로드램의</a:t>
            </a:r>
            <a:r>
              <a:rPr lang="ko-KR" altLang="en-US" dirty="0"/>
              <a:t> 결과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결과와 같이 심리 케어 전과 후의 차이가 좋은 효과를 내는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만큼 성장기에는 자아정체성 확립이 중요하다고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5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두번째 문제점은 요즘 코로나로 인한 </a:t>
            </a:r>
            <a:r>
              <a:rPr lang="ko-KR" altLang="en-US" dirty="0" err="1"/>
              <a:t>집콕</a:t>
            </a:r>
            <a:r>
              <a:rPr lang="en-US" altLang="ko-KR" dirty="0"/>
              <a:t>, </a:t>
            </a:r>
            <a:r>
              <a:rPr lang="ko-KR" altLang="en-US" dirty="0"/>
              <a:t>사회적거리두기 등으로 심리적 거리까지 멀어지고 있는 상황으로</a:t>
            </a:r>
            <a:endParaRPr lang="en-US" altLang="ko-KR" dirty="0"/>
          </a:p>
          <a:p>
            <a:r>
              <a:rPr lang="ko-KR" altLang="en-US" dirty="0"/>
              <a:t>우리 어린이와 청소년들이 혼자 있는 시간이 증가하고 </a:t>
            </a:r>
            <a:endParaRPr lang="en-US" altLang="ko-KR" dirty="0"/>
          </a:p>
          <a:p>
            <a:r>
              <a:rPr lang="ko-KR" altLang="en-US" dirty="0"/>
              <a:t>이에 따라 우울</a:t>
            </a:r>
            <a:r>
              <a:rPr lang="en-US" altLang="ko-KR" dirty="0"/>
              <a:t>, </a:t>
            </a:r>
            <a:r>
              <a:rPr lang="ko-KR" altLang="en-US" dirty="0"/>
              <a:t>불안</a:t>
            </a:r>
            <a:r>
              <a:rPr lang="en-US" altLang="ko-KR" dirty="0"/>
              <a:t>, </a:t>
            </a:r>
            <a:r>
              <a:rPr lang="ko-KR" altLang="en-US" dirty="0"/>
              <a:t>절망</a:t>
            </a:r>
            <a:r>
              <a:rPr lang="en-US" altLang="ko-KR" dirty="0"/>
              <a:t>, </a:t>
            </a:r>
            <a:r>
              <a:rPr lang="ko-KR" altLang="en-US" dirty="0"/>
              <a:t>슬픔 등 부정적인 감정으로 고통받고 있다는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해결하기위해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생각한 해결점은 바로 식물을 매개로 심리적인 안정을 느끼도록 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자료들로 인해 식물이 주는 안정효과는 인정되었습니다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4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덧붙여 요정의 질문에 자신만의 답을 하고</a:t>
            </a:r>
            <a:endParaRPr lang="en-US" altLang="ko-KR" dirty="0"/>
          </a:p>
          <a:p>
            <a:r>
              <a:rPr lang="ko-KR" altLang="en-US" dirty="0"/>
              <a:t>그 기록들로 감정분석을 통해 자신의 감정을 돌아보면서 심리적인 안정효과를 기대할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1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85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8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403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2828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85701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45305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914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438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272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48033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231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999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997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52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87855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782073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8678435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70218" y="0"/>
            <a:ext cx="2735671" cy="49411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098601" y="1916832"/>
            <a:ext cx="2736000" cy="49411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86D091B-56D3-40E1-B273-0DF70D0E84AB}"/>
              </a:ext>
            </a:extLst>
          </p:cNvPr>
          <p:cNvSpPr/>
          <p:nvPr userDrawn="1"/>
        </p:nvSpPr>
        <p:spPr>
          <a:xfrm>
            <a:off x="0" y="5080596"/>
            <a:ext cx="5903979" cy="165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0266B7-2095-45B9-A0DF-267DCB879C0E}"/>
              </a:ext>
            </a:extLst>
          </p:cNvPr>
          <p:cNvSpPr/>
          <p:nvPr userDrawn="1"/>
        </p:nvSpPr>
        <p:spPr>
          <a:xfrm>
            <a:off x="6288021" y="130903"/>
            <a:ext cx="5903979" cy="165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4990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1712068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304245" y="1712068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645CFD5-0F3D-447F-BAE8-ADB6F5E92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6223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87688" y="1288869"/>
            <a:ext cx="3398948" cy="3652301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90872" y="1288869"/>
            <a:ext cx="3410258" cy="3652301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305366" y="1288869"/>
            <a:ext cx="3398948" cy="3652301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0950C7D-F985-4EA8-B078-69AF4B2AB5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2787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304000" y="0"/>
            <a:ext cx="388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388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888000" y="3933056"/>
            <a:ext cx="4416245" cy="29249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453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190874"/>
            <a:ext cx="12192000" cy="366712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719192" y="1419497"/>
            <a:ext cx="2196000" cy="2753098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3568860" y="1419497"/>
            <a:ext cx="2196000" cy="2753098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6418528" y="1419497"/>
            <a:ext cx="2196000" cy="2753098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9268196" y="1419497"/>
            <a:ext cx="2196000" cy="2753098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2F2EB0F-D8B9-43A2-BE6D-A284DD65F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17428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1000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80000" y="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80000" y="351000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474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952275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324497"/>
            <a:ext cx="3033600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034023" y="2324497"/>
            <a:ext cx="3033600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67623" y="2324497"/>
            <a:ext cx="3046058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13681" y="2324497"/>
            <a:ext cx="3078319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4590000"/>
            <a:ext cx="3033600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34023" y="4590000"/>
            <a:ext cx="3033600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067623" y="4590000"/>
            <a:ext cx="6124377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204864"/>
            <a:ext cx="12192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93075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893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5">
            <a:extLst>
              <a:ext uri="{FF2B5EF4-FFF2-40B4-BE49-F238E27FC236}">
                <a16:creationId xmlns:a16="http://schemas.microsoft.com/office/drawing/2014/main" id="{ACB75797-444B-4220-BC97-38CE52E5E0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09" y="1780083"/>
            <a:ext cx="2649566" cy="4646531"/>
          </a:xfrm>
          <a:prstGeom prst="rect">
            <a:avLst/>
          </a:prstGeom>
        </p:spPr>
      </p:pic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20F7F0AE-C436-4735-B7FD-B86F9B1B8F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5137" y="2532537"/>
            <a:ext cx="1877187" cy="281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59449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">
            <a:extLst>
              <a:ext uri="{FF2B5EF4-FFF2-40B4-BE49-F238E27FC236}">
                <a16:creationId xmlns:a16="http://schemas.microsoft.com/office/drawing/2014/main" id="{C7AF612A-0A43-4519-AA3F-52BDC4C20646}"/>
              </a:ext>
            </a:extLst>
          </p:cNvPr>
          <p:cNvGrpSpPr/>
          <p:nvPr userDrawn="1"/>
        </p:nvGrpSpPr>
        <p:grpSpPr>
          <a:xfrm>
            <a:off x="2049810" y="1402916"/>
            <a:ext cx="7945263" cy="4052167"/>
            <a:chOff x="-612576" y="1705002"/>
            <a:chExt cx="5688632" cy="2537858"/>
          </a:xfrm>
        </p:grpSpPr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E4175DC0-2A57-483B-A842-A14CC4BF44CF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4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A724C18A-5AF2-4FEF-867D-2C46E69361D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B4B955-BDD1-402F-867E-D964E8BB9A6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200531" y="1917909"/>
            <a:ext cx="3819085" cy="2864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E9E253B-91C8-40B9-AFE0-2D382E6530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1543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71644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2394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58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svg"/><Relationship Id="rId5" Type="http://schemas.openxmlformats.org/officeDocument/2006/relationships/image" Target="../media/image40.png"/><Relationship Id="rId4" Type="http://schemas.openxmlformats.org/officeDocument/2006/relationships/image" Target="../media/image48.sv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3FE2B8-4C23-4695-8433-206D47D87823}"/>
              </a:ext>
            </a:extLst>
          </p:cNvPr>
          <p:cNvSpPr txBox="1"/>
          <p:nvPr/>
        </p:nvSpPr>
        <p:spPr>
          <a:xfrm>
            <a:off x="50800" y="5040722"/>
            <a:ext cx="12090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요정과 함께하는 </a:t>
            </a:r>
            <a:r>
              <a:rPr lang="en-US" altLang="ko-KR" sz="45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</a:t>
            </a:r>
            <a:r>
              <a:rPr lang="ko-KR" altLang="en-US" sz="45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힐링 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3BDE9F-58FD-48F1-AD02-963583B4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31" y="187195"/>
            <a:ext cx="4753166" cy="4753166"/>
          </a:xfrm>
          <a:prstGeom prst="rect">
            <a:avLst/>
          </a:prstGeom>
        </p:spPr>
      </p:pic>
      <p:pic>
        <p:nvPicPr>
          <p:cNvPr id="3" name="#70,#150">
            <a:hlinkClick r:id="" action="ppaction://media"/>
            <a:extLst>
              <a:ext uri="{FF2B5EF4-FFF2-40B4-BE49-F238E27FC236}">
                <a16:creationId xmlns:a16="http://schemas.microsoft.com/office/drawing/2014/main" id="{5333DCF5-675B-4C0A-98FC-399CC398940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8717.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00178" y="4970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C5E8B1-E3E6-4592-8CA1-E2395E9C6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5" y="1262210"/>
            <a:ext cx="5717264" cy="4757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5B968F-2450-472E-A8AB-4B3876917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62" y="1262210"/>
            <a:ext cx="5717265" cy="4757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363954-004A-4281-85AD-79255CD02B3D}"/>
              </a:ext>
            </a:extLst>
          </p:cNvPr>
          <p:cNvSpPr txBox="1"/>
          <p:nvPr/>
        </p:nvSpPr>
        <p:spPr>
          <a:xfrm>
            <a:off x="-2479848" y="1262210"/>
            <a:ext cx="2400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조사 결과</a:t>
            </a:r>
            <a:r>
              <a:rPr lang="en-US" altLang="ko-KR" dirty="0"/>
              <a:t>,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확산에 따라 청소년이 느끼는 감정은 ‘짜증’</a:t>
            </a:r>
            <a:r>
              <a:rPr lang="en-US" altLang="ko-KR" dirty="0"/>
              <a:t>(40.7%)</a:t>
            </a:r>
            <a:r>
              <a:rPr lang="ko-KR" altLang="en-US" dirty="0"/>
              <a:t>과 ‘두려움’</a:t>
            </a:r>
            <a:r>
              <a:rPr lang="en-US" altLang="ko-KR" dirty="0"/>
              <a:t>(32.4%)</a:t>
            </a:r>
            <a:r>
              <a:rPr lang="ko-KR" altLang="en-US" dirty="0"/>
              <a:t>이 섞여 있었으며</a:t>
            </a:r>
            <a:r>
              <a:rPr lang="en-US" altLang="ko-KR" dirty="0"/>
              <a:t>, </a:t>
            </a:r>
            <a:r>
              <a:rPr lang="ko-KR" altLang="en-US" dirty="0"/>
              <a:t>특히 초등학생의 경우 ‘</a:t>
            </a:r>
            <a:r>
              <a:rPr lang="ko-KR" altLang="en-US" dirty="0" err="1"/>
              <a:t>두려움’을</a:t>
            </a:r>
            <a:r>
              <a:rPr lang="ko-KR" altLang="en-US" dirty="0"/>
              <a:t> 가장 많이 느끼고 있었으며</a:t>
            </a:r>
            <a:r>
              <a:rPr lang="en-US" altLang="ko-KR" dirty="0"/>
              <a:t>, </a:t>
            </a:r>
            <a:r>
              <a:rPr lang="ko-KR" altLang="en-US" dirty="0"/>
              <a:t>학년이 올라갈 수록 ‘</a:t>
            </a:r>
            <a:r>
              <a:rPr lang="ko-KR" altLang="en-US" dirty="0" err="1"/>
              <a:t>짜증’을</a:t>
            </a:r>
            <a:r>
              <a:rPr lang="ko-KR" altLang="en-US" dirty="0"/>
              <a:t> 느끼는 감정의 비율이 커지는 것으로 나타났다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996E5-0633-4A0D-8489-9F6A91F79ABD}"/>
              </a:ext>
            </a:extLst>
          </p:cNvPr>
          <p:cNvSpPr txBox="1"/>
          <p:nvPr/>
        </p:nvSpPr>
        <p:spPr>
          <a:xfrm>
            <a:off x="12420600" y="1622115"/>
            <a:ext cx="3962076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endParaRPr lang="en-US" altLang="ko-KR" sz="11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혼자 있는 시간 증가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우울</a:t>
            </a:r>
            <a:r>
              <a:rPr lang="en-US" altLang="ko-KR" dirty="0"/>
              <a:t>, </a:t>
            </a:r>
            <a:r>
              <a:rPr lang="ko-KR" altLang="en-US" dirty="0"/>
              <a:t>불안</a:t>
            </a:r>
            <a:r>
              <a:rPr lang="en-US" altLang="ko-KR" dirty="0"/>
              <a:t>, </a:t>
            </a:r>
            <a:r>
              <a:rPr lang="ko-KR" altLang="en-US" dirty="0"/>
              <a:t>스트레스 증가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야외 활동 제한</a:t>
            </a:r>
            <a:endParaRPr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7D6C7-8DED-4264-BA21-02DBA4DF59F9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문제점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7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0AA9FC1-6BE5-485A-AC14-631506E06486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해결점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CA3D0-BA04-43A1-B504-F1D93F2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99" y="1262209"/>
            <a:ext cx="8249801" cy="51444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5715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D56292-95EC-45D8-986C-2B6CA93914A9}"/>
              </a:ext>
            </a:extLst>
          </p:cNvPr>
          <p:cNvSpPr/>
          <p:nvPr/>
        </p:nvSpPr>
        <p:spPr>
          <a:xfrm>
            <a:off x="5829300" y="1605600"/>
            <a:ext cx="6090922" cy="4856901"/>
          </a:xfrm>
          <a:prstGeom prst="rect">
            <a:avLst/>
          </a:prstGeom>
          <a:solidFill>
            <a:srgbClr val="0E6F50">
              <a:alpha val="91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/>
              <a:t>지친 마음을 요정과 반려식물로 극복</a:t>
            </a:r>
            <a:r>
              <a:rPr lang="en-US" altLang="ko-KR" sz="5400" b="1" dirty="0"/>
              <a:t>!</a:t>
            </a:r>
            <a:endParaRPr lang="ko-KR" altLang="en-US" sz="5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A9FC1-6BE5-485A-AC14-631506E06486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해결점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CCC3B-681C-43F9-BC45-F45CD2187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1605601"/>
            <a:ext cx="5284815" cy="4856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7908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20">
            <a:extLst>
              <a:ext uri="{FF2B5EF4-FFF2-40B4-BE49-F238E27FC236}">
                <a16:creationId xmlns:a16="http://schemas.microsoft.com/office/drawing/2014/main" id="{7CFF719F-FEF4-4367-BB13-3CEEFBC42B88}"/>
              </a:ext>
            </a:extLst>
          </p:cNvPr>
          <p:cNvGrpSpPr/>
          <p:nvPr/>
        </p:nvGrpSpPr>
        <p:grpSpPr>
          <a:xfrm>
            <a:off x="92362" y="5506404"/>
            <a:ext cx="7363708" cy="1048252"/>
            <a:chOff x="4171067" y="1914979"/>
            <a:chExt cx="7363708" cy="1048252"/>
          </a:xfrm>
        </p:grpSpPr>
        <p:grpSp>
          <p:nvGrpSpPr>
            <p:cNvPr id="10" name="Group 21">
              <a:extLst>
                <a:ext uri="{FF2B5EF4-FFF2-40B4-BE49-F238E27FC236}">
                  <a16:creationId xmlns:a16="http://schemas.microsoft.com/office/drawing/2014/main" id="{13F36A8C-BA1E-4AF5-A79E-E7C233E0CBB9}"/>
                </a:ext>
              </a:extLst>
            </p:cNvPr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2" name="Teardrop 2">
                <a:extLst>
                  <a:ext uri="{FF2B5EF4-FFF2-40B4-BE49-F238E27FC236}">
                    <a16:creationId xmlns:a16="http://schemas.microsoft.com/office/drawing/2014/main" id="{4B6A4648-D19C-43CA-9437-05C0A7E2AD3C}"/>
                  </a:ext>
                </a:extLst>
              </p:cNvPr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99F66E-8552-4B33-ACAE-914E35BE74EC}"/>
                  </a:ext>
                </a:extLst>
              </p:cNvPr>
              <p:cNvSpPr txBox="1"/>
              <p:nvPr/>
            </p:nvSpPr>
            <p:spPr>
              <a:xfrm>
                <a:off x="4330541" y="2193790"/>
                <a:ext cx="73673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ACDC13-0BCD-4753-B1F0-6A558377A9BA}"/>
                </a:ext>
              </a:extLst>
            </p:cNvPr>
            <p:cNvSpPr txBox="1"/>
            <p:nvPr/>
          </p:nvSpPr>
          <p:spPr>
            <a:xfrm>
              <a:off x="5443852" y="2158820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기술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04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기술 소개</a:t>
              </a:r>
            </a:p>
          </p:txBody>
        </p:sp>
      </p:grpSp>
      <p:sp>
        <p:nvSpPr>
          <p:cNvPr id="20" name="모서리가 둥근 직사각형 70">
            <a:extLst>
              <a:ext uri="{FF2B5EF4-FFF2-40B4-BE49-F238E27FC236}">
                <a16:creationId xmlns:a16="http://schemas.microsoft.com/office/drawing/2014/main" id="{7808AB02-719F-4B81-8B79-09DA023BB64C}"/>
              </a:ext>
            </a:extLst>
          </p:cNvPr>
          <p:cNvSpPr/>
          <p:nvPr/>
        </p:nvSpPr>
        <p:spPr>
          <a:xfrm>
            <a:off x="9053315" y="2279090"/>
            <a:ext cx="2365530" cy="1459768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71">
            <a:extLst>
              <a:ext uri="{FF2B5EF4-FFF2-40B4-BE49-F238E27FC236}">
                <a16:creationId xmlns:a16="http://schemas.microsoft.com/office/drawing/2014/main" id="{198AD736-2AF7-4805-8018-A1D3E0CFB745}"/>
              </a:ext>
            </a:extLst>
          </p:cNvPr>
          <p:cNvSpPr/>
          <p:nvPr/>
        </p:nvSpPr>
        <p:spPr>
          <a:xfrm>
            <a:off x="9053315" y="4586949"/>
            <a:ext cx="2365530" cy="1338451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69">
            <a:extLst>
              <a:ext uri="{FF2B5EF4-FFF2-40B4-BE49-F238E27FC236}">
                <a16:creationId xmlns:a16="http://schemas.microsoft.com/office/drawing/2014/main" id="{E1C2E2C3-35BF-4928-95FC-6D607C76261F}"/>
              </a:ext>
            </a:extLst>
          </p:cNvPr>
          <p:cNvSpPr/>
          <p:nvPr/>
        </p:nvSpPr>
        <p:spPr>
          <a:xfrm>
            <a:off x="6310209" y="2300049"/>
            <a:ext cx="2365530" cy="4228321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unity logo에 대한 이미지 검색결과">
            <a:extLst>
              <a:ext uri="{FF2B5EF4-FFF2-40B4-BE49-F238E27FC236}">
                <a16:creationId xmlns:a16="http://schemas.microsoft.com/office/drawing/2014/main" id="{8F9B749F-82DF-496B-9531-57B9E11B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56" y="2779760"/>
            <a:ext cx="1985236" cy="72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visual studio 2015 logo에 대한 이미지 검색결과">
            <a:extLst>
              <a:ext uri="{FF2B5EF4-FFF2-40B4-BE49-F238E27FC236}">
                <a16:creationId xmlns:a16="http://schemas.microsoft.com/office/drawing/2014/main" id="{BEF00670-8D8C-4847-8347-3A9C4BC3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732" y="4373930"/>
            <a:ext cx="2102543" cy="10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android logo에 대한 이미지 검색결과">
            <a:extLst>
              <a:ext uri="{FF2B5EF4-FFF2-40B4-BE49-F238E27FC236}">
                <a16:creationId xmlns:a16="http://schemas.microsoft.com/office/drawing/2014/main" id="{89C38449-1BCA-44BD-9A0D-EB09A839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638" y="2445005"/>
            <a:ext cx="888010" cy="10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C# logo에 대한 이미지 검색결과">
            <a:extLst>
              <a:ext uri="{FF2B5EF4-FFF2-40B4-BE49-F238E27FC236}">
                <a16:creationId xmlns:a16="http://schemas.microsoft.com/office/drawing/2014/main" id="{3AC37D70-289A-4BEB-AE11-9A5F9022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408" y="4898492"/>
            <a:ext cx="777344" cy="77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65">
            <a:extLst>
              <a:ext uri="{FF2B5EF4-FFF2-40B4-BE49-F238E27FC236}">
                <a16:creationId xmlns:a16="http://schemas.microsoft.com/office/drawing/2014/main" id="{E221A4FA-8918-4AD9-A9A3-B4B1E153D4DB}"/>
              </a:ext>
            </a:extLst>
          </p:cNvPr>
          <p:cNvSpPr/>
          <p:nvPr/>
        </p:nvSpPr>
        <p:spPr>
          <a:xfrm>
            <a:off x="6363053" y="1454841"/>
            <a:ext cx="2259843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Tool</a:t>
            </a:r>
          </a:p>
        </p:txBody>
      </p:sp>
      <p:sp>
        <p:nvSpPr>
          <p:cNvPr id="28" name="직사각형 67">
            <a:extLst>
              <a:ext uri="{FF2B5EF4-FFF2-40B4-BE49-F238E27FC236}">
                <a16:creationId xmlns:a16="http://schemas.microsoft.com/office/drawing/2014/main" id="{B5B38B83-8A65-4EA5-B617-702EC6F56E6B}"/>
              </a:ext>
            </a:extLst>
          </p:cNvPr>
          <p:cNvSpPr/>
          <p:nvPr/>
        </p:nvSpPr>
        <p:spPr>
          <a:xfrm>
            <a:off x="8868875" y="3740210"/>
            <a:ext cx="2734410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Language/ Library</a:t>
            </a:r>
          </a:p>
        </p:txBody>
      </p:sp>
      <p:sp>
        <p:nvSpPr>
          <p:cNvPr id="29" name="직사각형 68">
            <a:extLst>
              <a:ext uri="{FF2B5EF4-FFF2-40B4-BE49-F238E27FC236}">
                <a16:creationId xmlns:a16="http://schemas.microsoft.com/office/drawing/2014/main" id="{D7945E84-3EB9-4D0C-A119-CF83145B1BF6}"/>
              </a:ext>
            </a:extLst>
          </p:cNvPr>
          <p:cNvSpPr/>
          <p:nvPr/>
        </p:nvSpPr>
        <p:spPr>
          <a:xfrm>
            <a:off x="8868875" y="1454841"/>
            <a:ext cx="2734410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Platform</a:t>
            </a:r>
          </a:p>
        </p:txBody>
      </p:sp>
      <p:pic>
        <p:nvPicPr>
          <p:cNvPr id="30" name="Picture 41" descr="window logo에 대한 이미지 검색결과">
            <a:extLst>
              <a:ext uri="{FF2B5EF4-FFF2-40B4-BE49-F238E27FC236}">
                <a16:creationId xmlns:a16="http://schemas.microsoft.com/office/drawing/2014/main" id="{94EB8A25-B5C8-4081-A3AE-F9701E3E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909" y="2445005"/>
            <a:ext cx="1015778" cy="10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16">
            <a:extLst>
              <a:ext uri="{FF2B5EF4-FFF2-40B4-BE49-F238E27FC236}">
                <a16:creationId xmlns:a16="http://schemas.microsoft.com/office/drawing/2014/main" id="{E67B48B1-E96A-40AC-9D81-3DE2854D0278}"/>
              </a:ext>
            </a:extLst>
          </p:cNvPr>
          <p:cNvSpPr/>
          <p:nvPr/>
        </p:nvSpPr>
        <p:spPr>
          <a:xfrm>
            <a:off x="805075" y="2300049"/>
            <a:ext cx="2365530" cy="4228321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66">
            <a:extLst>
              <a:ext uri="{FF2B5EF4-FFF2-40B4-BE49-F238E27FC236}">
                <a16:creationId xmlns:a16="http://schemas.microsoft.com/office/drawing/2014/main" id="{22915E12-72B2-4855-B724-3732DB587323}"/>
              </a:ext>
            </a:extLst>
          </p:cNvPr>
          <p:cNvSpPr/>
          <p:nvPr/>
        </p:nvSpPr>
        <p:spPr>
          <a:xfrm>
            <a:off x="857919" y="1435954"/>
            <a:ext cx="2259843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</a:p>
        </p:txBody>
      </p:sp>
      <p:pic>
        <p:nvPicPr>
          <p:cNvPr id="33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20434B9-1C26-4A67-9222-3527AFB394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2" y="2396201"/>
            <a:ext cx="1024375" cy="1668739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B4C7B6B0-9205-43F0-A413-436F276EBA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9913" y="4938941"/>
            <a:ext cx="2197849" cy="752640"/>
          </a:xfrm>
          <a:prstGeom prst="rect">
            <a:avLst/>
          </a:prstGeom>
        </p:spPr>
      </p:pic>
      <p:sp>
        <p:nvSpPr>
          <p:cNvPr id="35" name="모서리가 둥근 직사각형 69">
            <a:extLst>
              <a:ext uri="{FF2B5EF4-FFF2-40B4-BE49-F238E27FC236}">
                <a16:creationId xmlns:a16="http://schemas.microsoft.com/office/drawing/2014/main" id="{D862FA49-6F3D-467A-865E-6640F6A4C8F7}"/>
              </a:ext>
            </a:extLst>
          </p:cNvPr>
          <p:cNvSpPr/>
          <p:nvPr/>
        </p:nvSpPr>
        <p:spPr>
          <a:xfrm>
            <a:off x="3573482" y="2296804"/>
            <a:ext cx="2365530" cy="4228321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65">
            <a:extLst>
              <a:ext uri="{FF2B5EF4-FFF2-40B4-BE49-F238E27FC236}">
                <a16:creationId xmlns:a16="http://schemas.microsoft.com/office/drawing/2014/main" id="{C035F2D7-BF02-4FA9-BB4B-2AD4EA904E28}"/>
              </a:ext>
            </a:extLst>
          </p:cNvPr>
          <p:cNvSpPr/>
          <p:nvPr/>
        </p:nvSpPr>
        <p:spPr>
          <a:xfrm>
            <a:off x="3626326" y="1451596"/>
            <a:ext cx="2259843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Collab</a:t>
            </a:r>
          </a:p>
        </p:txBody>
      </p:sp>
      <p:pic>
        <p:nvPicPr>
          <p:cNvPr id="37" name="Picture 53" descr="Icon&#10;&#10;Description automatically generated">
            <a:extLst>
              <a:ext uri="{FF2B5EF4-FFF2-40B4-BE49-F238E27FC236}">
                <a16:creationId xmlns:a16="http://schemas.microsoft.com/office/drawing/2014/main" id="{0A1DA396-5ADF-4255-8022-380CFBC0C0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72" y="2404534"/>
            <a:ext cx="1316688" cy="1316688"/>
          </a:xfrm>
          <a:prstGeom prst="rect">
            <a:avLst/>
          </a:prstGeom>
        </p:spPr>
      </p:pic>
      <p:pic>
        <p:nvPicPr>
          <p:cNvPr id="38" name="Picture 59" descr="Logo&#10;&#10;Description automatically generated">
            <a:extLst>
              <a:ext uri="{FF2B5EF4-FFF2-40B4-BE49-F238E27FC236}">
                <a16:creationId xmlns:a16="http://schemas.microsoft.com/office/drawing/2014/main" id="{BC1A9572-9CBE-4216-9D44-69A05D518EE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16" y="5437263"/>
            <a:ext cx="1077598" cy="1022465"/>
          </a:xfrm>
          <a:prstGeom prst="rect">
            <a:avLst/>
          </a:prstGeom>
        </p:spPr>
      </p:pic>
      <p:pic>
        <p:nvPicPr>
          <p:cNvPr id="39" name="Picture 2" descr="What is a channel? | Slack">
            <a:extLst>
              <a:ext uri="{FF2B5EF4-FFF2-40B4-BE49-F238E27FC236}">
                <a16:creationId xmlns:a16="http://schemas.microsoft.com/office/drawing/2014/main" id="{FC3B2292-7CC6-4983-ADF4-1107AABF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70" y="4312277"/>
            <a:ext cx="2055874" cy="71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711BEE0-BEC8-4102-A2A4-DA3D661BE7B4}"/>
              </a:ext>
            </a:extLst>
          </p:cNvPr>
          <p:cNvSpPr txBox="1"/>
          <p:nvPr/>
        </p:nvSpPr>
        <p:spPr>
          <a:xfrm>
            <a:off x="3840976" y="3614288"/>
            <a:ext cx="179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Notion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348015-F971-4D14-B532-000AD31557DF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개발 환경 </a:t>
            </a:r>
          </a:p>
        </p:txBody>
      </p:sp>
    </p:spTree>
    <p:extLst>
      <p:ext uri="{BB962C8B-B14F-4D97-AF65-F5344CB8AC3E}">
        <p14:creationId xmlns:p14="http://schemas.microsoft.com/office/powerpoint/2010/main" val="1868118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기술 소개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7348015-F971-4D14-B532-000AD31557DF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App Flow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  <p:sp>
        <p:nvSpPr>
          <p:cNvPr id="70" name="Freeform 16">
            <a:extLst>
              <a:ext uri="{FF2B5EF4-FFF2-40B4-BE49-F238E27FC236}">
                <a16:creationId xmlns:a16="http://schemas.microsoft.com/office/drawing/2014/main" id="{9BF0A106-13DF-46A8-85CB-F10DB0EE0027}"/>
              </a:ext>
            </a:extLst>
          </p:cNvPr>
          <p:cNvSpPr/>
          <p:nvPr/>
        </p:nvSpPr>
        <p:spPr>
          <a:xfrm>
            <a:off x="3012820" y="5440782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ysClr val="window" lastClr="FFFFFF"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Freeform 20">
            <a:extLst>
              <a:ext uri="{FF2B5EF4-FFF2-40B4-BE49-F238E27FC236}">
                <a16:creationId xmlns:a16="http://schemas.microsoft.com/office/drawing/2014/main" id="{6ED7FF58-92A8-430A-8301-BB76E7D31926}"/>
              </a:ext>
            </a:extLst>
          </p:cNvPr>
          <p:cNvSpPr/>
          <p:nvPr/>
        </p:nvSpPr>
        <p:spPr>
          <a:xfrm rot="10800000">
            <a:off x="-60756" y="1276722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ysClr val="window" lastClr="FFFFFF"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CDD3327-3246-42E3-8511-97C39CD682BF}"/>
              </a:ext>
            </a:extLst>
          </p:cNvPr>
          <p:cNvGrpSpPr/>
          <p:nvPr/>
        </p:nvGrpSpPr>
        <p:grpSpPr>
          <a:xfrm>
            <a:off x="2212379" y="3083470"/>
            <a:ext cx="3424074" cy="2061065"/>
            <a:chOff x="3822699" y="3271566"/>
            <a:chExt cx="3424074" cy="2061065"/>
          </a:xfrm>
        </p:grpSpPr>
        <p:sp>
          <p:nvSpPr>
            <p:cNvPr id="73" name="Rectangle 9">
              <a:extLst>
                <a:ext uri="{FF2B5EF4-FFF2-40B4-BE49-F238E27FC236}">
                  <a16:creationId xmlns:a16="http://schemas.microsoft.com/office/drawing/2014/main" id="{8FF57D8C-0318-4E4A-B116-CE82A5ACB5E4}"/>
                </a:ext>
              </a:extLst>
            </p:cNvPr>
            <p:cNvSpPr/>
            <p:nvPr/>
          </p:nvSpPr>
          <p:spPr>
            <a:xfrm>
              <a:off x="5712698" y="3768300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ysClr val="window" lastClr="FFFFFF">
                <a:alpha val="7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7FBAE1B0-3AF4-4E4C-876D-79D003D55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744" y="3568339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55CF05-F98B-4AC4-ADB9-6A573ED91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3140" y="5182431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57F58B48-AE03-49B0-B99B-1BA011294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9250" y="5182431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46AA743-E7CA-4C9F-82C6-CA4801988836}"/>
                </a:ext>
              </a:extLst>
            </p:cNvPr>
            <p:cNvSpPr/>
            <p:nvPr/>
          </p:nvSpPr>
          <p:spPr>
            <a:xfrm>
              <a:off x="3960759" y="3983866"/>
              <a:ext cx="495528" cy="331718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3DA57483-548A-4F65-BE54-06BDB5F7BAE6}"/>
                </a:ext>
              </a:extLst>
            </p:cNvPr>
            <p:cNvSpPr/>
            <p:nvPr/>
          </p:nvSpPr>
          <p:spPr>
            <a:xfrm>
              <a:off x="4133858" y="3545334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CE50FDC-A055-4EDE-A703-EAAFF295DA1B}"/>
                </a:ext>
              </a:extLst>
            </p:cNvPr>
            <p:cNvSpPr/>
            <p:nvPr/>
          </p:nvSpPr>
          <p:spPr>
            <a:xfrm>
              <a:off x="4972962" y="3534634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7D1E0B7E-1B06-453B-86AB-CD7651C997F4}"/>
                </a:ext>
              </a:extLst>
            </p:cNvPr>
            <p:cNvSpPr/>
            <p:nvPr/>
          </p:nvSpPr>
          <p:spPr>
            <a:xfrm>
              <a:off x="5381235" y="3462603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F4180235-E16D-48A6-B162-B8D7D3355DFC}"/>
                </a:ext>
              </a:extLst>
            </p:cNvPr>
            <p:cNvSpPr/>
            <p:nvPr/>
          </p:nvSpPr>
          <p:spPr>
            <a:xfrm>
              <a:off x="4417237" y="3271566"/>
              <a:ext cx="866102" cy="579789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5F9AAC5-BE12-4CBC-ACFC-147A51B7B902}"/>
                </a:ext>
              </a:extLst>
            </p:cNvPr>
            <p:cNvSpPr/>
            <p:nvPr/>
          </p:nvSpPr>
          <p:spPr>
            <a:xfrm>
              <a:off x="4034585" y="4335042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F73D219-DB0E-400F-BD7F-D00759C8358C}"/>
                </a:ext>
              </a:extLst>
            </p:cNvPr>
            <p:cNvSpPr/>
            <p:nvPr/>
          </p:nvSpPr>
          <p:spPr>
            <a:xfrm>
              <a:off x="5133413" y="3977167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E4D5DBC4-F162-4B40-AB92-E24F18DAC547}"/>
                </a:ext>
              </a:extLst>
            </p:cNvPr>
            <p:cNvSpPr/>
            <p:nvPr/>
          </p:nvSpPr>
          <p:spPr>
            <a:xfrm>
              <a:off x="5569994" y="4130007"/>
              <a:ext cx="371396" cy="248621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5A89895-6922-476C-AEC7-778BEC83EEC1}"/>
                </a:ext>
              </a:extLst>
            </p:cNvPr>
            <p:cNvSpPr/>
            <p:nvPr/>
          </p:nvSpPr>
          <p:spPr>
            <a:xfrm>
              <a:off x="3822699" y="3752183"/>
              <a:ext cx="508822" cy="340617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6" name="Group 25">
            <a:extLst>
              <a:ext uri="{FF2B5EF4-FFF2-40B4-BE49-F238E27FC236}">
                <a16:creationId xmlns:a16="http://schemas.microsoft.com/office/drawing/2014/main" id="{357C5170-DAFB-43E4-BD92-73E930305C8E}"/>
              </a:ext>
            </a:extLst>
          </p:cNvPr>
          <p:cNvGrpSpPr/>
          <p:nvPr/>
        </p:nvGrpSpPr>
        <p:grpSpPr>
          <a:xfrm>
            <a:off x="5049618" y="1384494"/>
            <a:ext cx="3895054" cy="5019661"/>
            <a:chOff x="4722461" y="1695559"/>
            <a:chExt cx="2549001" cy="3787865"/>
          </a:xfrm>
          <a:solidFill>
            <a:schemeClr val="accent1">
              <a:lumMod val="75000"/>
            </a:schemeClr>
          </a:solidFill>
        </p:grpSpPr>
        <p:grpSp>
          <p:nvGrpSpPr>
            <p:cNvPr id="87" name="Group 23">
              <a:extLst>
                <a:ext uri="{FF2B5EF4-FFF2-40B4-BE49-F238E27FC236}">
                  <a16:creationId xmlns:a16="http://schemas.microsoft.com/office/drawing/2014/main" id="{5DC96D52-9088-42FA-98F7-B03C01488FC8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  <a:grpFill/>
          </p:grpSpPr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50BE3433-180A-4AFF-9B64-97B08D589350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92" name="Group 88">
                <a:extLst>
                  <a:ext uri="{FF2B5EF4-FFF2-40B4-BE49-F238E27FC236}">
                    <a16:creationId xmlns:a16="http://schemas.microsoft.com/office/drawing/2014/main" id="{3EAC7FA5-2397-49FA-A32E-C21DB2B5F46B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  <a:grpFill/>
            </p:grpSpPr>
            <p:sp>
              <p:nvSpPr>
                <p:cNvPr id="93" name="Rectangle 15">
                  <a:extLst>
                    <a:ext uri="{FF2B5EF4-FFF2-40B4-BE49-F238E27FC236}">
                      <a16:creationId xmlns:a16="http://schemas.microsoft.com/office/drawing/2014/main" id="{BFD031B8-A4F9-401C-AA21-9E8320232A21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94" name="Rectangle 15">
                  <a:extLst>
                    <a:ext uri="{FF2B5EF4-FFF2-40B4-BE49-F238E27FC236}">
                      <a16:creationId xmlns:a16="http://schemas.microsoft.com/office/drawing/2014/main" id="{EFF89958-421C-4979-80DE-2C03E77C82C1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  <p:sp>
          <p:nvSpPr>
            <p:cNvPr id="88" name="Oval 97">
              <a:extLst>
                <a:ext uri="{FF2B5EF4-FFF2-40B4-BE49-F238E27FC236}">
                  <a16:creationId xmlns:a16="http://schemas.microsoft.com/office/drawing/2014/main" id="{34DBDC16-AD52-4316-B8A1-3635FE0E6D27}"/>
                </a:ext>
              </a:extLst>
            </p:cNvPr>
            <p:cNvSpPr/>
            <p:nvPr/>
          </p:nvSpPr>
          <p:spPr>
            <a:xfrm>
              <a:off x="5798066" y="4554353"/>
              <a:ext cx="1057106" cy="9290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Oval 98">
              <a:extLst>
                <a:ext uri="{FF2B5EF4-FFF2-40B4-BE49-F238E27FC236}">
                  <a16:creationId xmlns:a16="http://schemas.microsoft.com/office/drawing/2014/main" id="{6AAACC03-7456-4175-B6A8-3FC8632BDC61}"/>
                </a:ext>
              </a:extLst>
            </p:cNvPr>
            <p:cNvSpPr/>
            <p:nvPr/>
          </p:nvSpPr>
          <p:spPr>
            <a:xfrm>
              <a:off x="6214356" y="3074764"/>
              <a:ext cx="1057106" cy="9290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Oval 99">
              <a:extLst>
                <a:ext uri="{FF2B5EF4-FFF2-40B4-BE49-F238E27FC236}">
                  <a16:creationId xmlns:a16="http://schemas.microsoft.com/office/drawing/2014/main" id="{D1BF78E9-EA8A-4C14-B55F-DADA78185143}"/>
                </a:ext>
              </a:extLst>
            </p:cNvPr>
            <p:cNvSpPr/>
            <p:nvPr/>
          </p:nvSpPr>
          <p:spPr>
            <a:xfrm>
              <a:off x="5551822" y="1695559"/>
              <a:ext cx="1057106" cy="9290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95" name="그래픽 94" descr="꽃">
            <a:extLst>
              <a:ext uri="{FF2B5EF4-FFF2-40B4-BE49-F238E27FC236}">
                <a16:creationId xmlns:a16="http://schemas.microsoft.com/office/drawing/2014/main" id="{47673646-502C-4A2F-A74C-D09871CD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0040" y="5106776"/>
            <a:ext cx="1421689" cy="1319846"/>
          </a:xfrm>
          <a:prstGeom prst="rect">
            <a:avLst/>
          </a:prstGeom>
        </p:spPr>
      </p:pic>
      <p:pic>
        <p:nvPicPr>
          <p:cNvPr id="96" name="그래픽 95" descr="채팅">
            <a:extLst>
              <a:ext uri="{FF2B5EF4-FFF2-40B4-BE49-F238E27FC236}">
                <a16:creationId xmlns:a16="http://schemas.microsoft.com/office/drawing/2014/main" id="{877F0097-F29D-4476-910C-3D017093A1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6303" y="3259031"/>
            <a:ext cx="1269910" cy="1269910"/>
          </a:xfrm>
          <a:prstGeom prst="rect">
            <a:avLst/>
          </a:prstGeom>
        </p:spPr>
      </p:pic>
      <p:pic>
        <p:nvPicPr>
          <p:cNvPr id="97" name="그래픽 96" descr="홈">
            <a:extLst>
              <a:ext uri="{FF2B5EF4-FFF2-40B4-BE49-F238E27FC236}">
                <a16:creationId xmlns:a16="http://schemas.microsoft.com/office/drawing/2014/main" id="{CCEBACC1-1E5F-43B8-B33E-2F0482939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8904" y="1336519"/>
            <a:ext cx="1206694" cy="12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82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6">
            <a:extLst>
              <a:ext uri="{FF2B5EF4-FFF2-40B4-BE49-F238E27FC236}">
                <a16:creationId xmlns:a16="http://schemas.microsoft.com/office/drawing/2014/main" id="{A0CEFF1E-006C-4394-AADE-AAFA9E6DE688}"/>
              </a:ext>
            </a:extLst>
          </p:cNvPr>
          <p:cNvSpPr/>
          <p:nvPr/>
        </p:nvSpPr>
        <p:spPr>
          <a:xfrm rot="2700000">
            <a:off x="7675414" y="839756"/>
            <a:ext cx="338288" cy="60648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id="{DFF60A59-21E0-4448-8DE5-4CBBDF3CF0DD}"/>
              </a:ext>
            </a:extLst>
          </p:cNvPr>
          <p:cNvSpPr/>
          <p:nvPr/>
        </p:nvSpPr>
        <p:spPr>
          <a:xfrm>
            <a:off x="7790177" y="4077527"/>
            <a:ext cx="344504" cy="32808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래픽 49" descr="홈">
            <a:extLst>
              <a:ext uri="{FF2B5EF4-FFF2-40B4-BE49-F238E27FC236}">
                <a16:creationId xmlns:a16="http://schemas.microsoft.com/office/drawing/2014/main" id="{3D70C510-047F-4AC2-BC35-423E9A12D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1887"/>
            <a:ext cx="1206694" cy="1104900"/>
          </a:xfrm>
          <a:prstGeom prst="rect">
            <a:avLst/>
          </a:prstGeom>
        </p:spPr>
      </p:pic>
      <p:pic>
        <p:nvPicPr>
          <p:cNvPr id="53" name="Picture 23">
            <a:extLst>
              <a:ext uri="{FF2B5EF4-FFF2-40B4-BE49-F238E27FC236}">
                <a16:creationId xmlns:a16="http://schemas.microsoft.com/office/drawing/2014/main" id="{25080D7A-3956-4D0B-B65F-70DA31F51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474" y="2037648"/>
            <a:ext cx="4064001" cy="1204553"/>
          </a:xfrm>
          <a:prstGeom prst="rect">
            <a:avLst/>
          </a:prstGeom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85E76948-2DA3-465C-9BCA-46DC075F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52" y="5092760"/>
            <a:ext cx="1204553" cy="120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9">
            <a:extLst>
              <a:ext uri="{FF2B5EF4-FFF2-40B4-BE49-F238E27FC236}">
                <a16:creationId xmlns:a16="http://schemas.microsoft.com/office/drawing/2014/main" id="{AA9DBB2B-0CC8-4912-8116-9ED4CAD56FF5}"/>
              </a:ext>
            </a:extLst>
          </p:cNvPr>
          <p:cNvSpPr/>
          <p:nvPr/>
        </p:nvSpPr>
        <p:spPr>
          <a:xfrm>
            <a:off x="12192000" y="2446879"/>
            <a:ext cx="458131" cy="42885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1">
            <a:extLst>
              <a:ext uri="{FF2B5EF4-FFF2-40B4-BE49-F238E27FC236}">
                <a16:creationId xmlns:a16="http://schemas.microsoft.com/office/drawing/2014/main" id="{60BB38EB-1241-4F16-91D6-2E4394EE4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514" y="535885"/>
            <a:ext cx="7877586" cy="990295"/>
          </a:xfrm>
          <a:prstGeom prst="rect">
            <a:avLst/>
          </a:prstGeom>
        </p:spPr>
      </p:pic>
      <p:pic>
        <p:nvPicPr>
          <p:cNvPr id="57" name="Picture 22">
            <a:extLst>
              <a:ext uri="{FF2B5EF4-FFF2-40B4-BE49-F238E27FC236}">
                <a16:creationId xmlns:a16="http://schemas.microsoft.com/office/drawing/2014/main" id="{6EC85DBA-A8EE-4E4A-BFA8-E3F7A0C25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452" y="3703615"/>
            <a:ext cx="7656269" cy="10759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E20BEC-433A-47F2-91E4-330739348B96}"/>
              </a:ext>
            </a:extLst>
          </p:cNvPr>
          <p:cNvGrpSpPr/>
          <p:nvPr/>
        </p:nvGrpSpPr>
        <p:grpSpPr>
          <a:xfrm>
            <a:off x="297110" y="934169"/>
            <a:ext cx="3677834" cy="6049029"/>
            <a:chOff x="638134" y="429247"/>
            <a:chExt cx="3677834" cy="6275376"/>
          </a:xfrm>
        </p:grpSpPr>
        <p:pic>
          <p:nvPicPr>
            <p:cNvPr id="60" name="그림 5">
              <a:extLst>
                <a:ext uri="{FF2B5EF4-FFF2-40B4-BE49-F238E27FC236}">
                  <a16:creationId xmlns:a16="http://schemas.microsoft.com/office/drawing/2014/main" id="{836CDA70-32A6-4E25-974A-CC633F76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34" y="429247"/>
              <a:ext cx="3677834" cy="6275376"/>
            </a:xfrm>
            <a:prstGeom prst="rect">
              <a:avLst/>
            </a:prstGeom>
          </p:spPr>
        </p:pic>
        <p:sp>
          <p:nvSpPr>
            <p:cNvPr id="61" name="그림 개체 틀 2">
              <a:extLst>
                <a:ext uri="{FF2B5EF4-FFF2-40B4-BE49-F238E27FC236}">
                  <a16:creationId xmlns:a16="http://schemas.microsoft.com/office/drawing/2014/main" id="{C288838B-7884-495A-AD54-2F975671FC93}"/>
                </a:ext>
              </a:extLst>
            </p:cNvPr>
            <p:cNvSpPr txBox="1">
              <a:spLocks/>
            </p:cNvSpPr>
            <p:nvPr/>
          </p:nvSpPr>
          <p:spPr>
            <a:xfrm>
              <a:off x="1195877" y="1265021"/>
              <a:ext cx="2605703" cy="4143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/>
                <a:t>Place Your Picture Here</a:t>
              </a:r>
              <a:endParaRPr lang="en-US" dirty="0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4E7427DF-DF24-4A40-9740-CB1E90C02203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46946" y="1417230"/>
            <a:ext cx="2641166" cy="4865009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7F4E355-5AB5-40C1-A83F-0F128194EF20}"/>
              </a:ext>
            </a:extLst>
          </p:cNvPr>
          <p:cNvCxnSpPr>
            <a:cxnSpLocks/>
          </p:cNvCxnSpPr>
          <p:nvPr/>
        </p:nvCxnSpPr>
        <p:spPr>
          <a:xfrm flipV="1">
            <a:off x="2972213" y="1031033"/>
            <a:ext cx="1209128" cy="62985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6EEEBAD-D70D-45A7-AE3A-6D0A060D0825}"/>
              </a:ext>
            </a:extLst>
          </p:cNvPr>
          <p:cNvCxnSpPr>
            <a:cxnSpLocks/>
          </p:cNvCxnSpPr>
          <p:nvPr/>
        </p:nvCxnSpPr>
        <p:spPr>
          <a:xfrm flipV="1">
            <a:off x="2374900" y="4405616"/>
            <a:ext cx="1850614" cy="164234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1E18C18-6CB0-4862-9C32-1597DDB0DF71}"/>
              </a:ext>
            </a:extLst>
          </p:cNvPr>
          <p:cNvSpPr txBox="1"/>
          <p:nvPr/>
        </p:nvSpPr>
        <p:spPr>
          <a:xfrm>
            <a:off x="1135879" y="253159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Home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3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채팅">
            <a:extLst>
              <a:ext uri="{FF2B5EF4-FFF2-40B4-BE49-F238E27FC236}">
                <a16:creationId xmlns:a16="http://schemas.microsoft.com/office/drawing/2014/main" id="{9DED4004-8395-49A2-99E4-FC1D14920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69910" cy="1269910"/>
          </a:xfrm>
          <a:prstGeom prst="rect">
            <a:avLst/>
          </a:prstGeom>
        </p:spPr>
      </p:pic>
      <p:pic>
        <p:nvPicPr>
          <p:cNvPr id="9" name="그래픽 8" descr="홈">
            <a:extLst>
              <a:ext uri="{FF2B5EF4-FFF2-40B4-BE49-F238E27FC236}">
                <a16:creationId xmlns:a16="http://schemas.microsoft.com/office/drawing/2014/main" id="{0D7E66F7-D611-47EC-A3D8-B20BD4DEF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800" y="546099"/>
            <a:ext cx="331694" cy="303713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0505190E-B421-4996-8DD2-866A8D5A1F81}"/>
              </a:ext>
            </a:extLst>
          </p:cNvPr>
          <p:cNvGrpSpPr/>
          <p:nvPr/>
        </p:nvGrpSpPr>
        <p:grpSpPr>
          <a:xfrm>
            <a:off x="1045905" y="1017634"/>
            <a:ext cx="3677834" cy="6049029"/>
            <a:chOff x="0" y="1053013"/>
            <a:chExt cx="3677834" cy="604902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FE05A25-DECC-43DF-BEF0-AC6E9761F710}"/>
                </a:ext>
              </a:extLst>
            </p:cNvPr>
            <p:cNvGrpSpPr/>
            <p:nvPr/>
          </p:nvGrpSpPr>
          <p:grpSpPr>
            <a:xfrm>
              <a:off x="0" y="1053013"/>
              <a:ext cx="3677834" cy="6049029"/>
              <a:chOff x="638134" y="429247"/>
              <a:chExt cx="3677834" cy="6275376"/>
            </a:xfrm>
          </p:grpSpPr>
          <p:pic>
            <p:nvPicPr>
              <p:cNvPr id="36" name="그림 5">
                <a:extLst>
                  <a:ext uri="{FF2B5EF4-FFF2-40B4-BE49-F238E27FC236}">
                    <a16:creationId xmlns:a16="http://schemas.microsoft.com/office/drawing/2014/main" id="{370EE53A-2935-4B43-A535-71B31F439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34" y="429247"/>
                <a:ext cx="3677834" cy="6275376"/>
              </a:xfrm>
              <a:prstGeom prst="rect">
                <a:avLst/>
              </a:prstGeom>
            </p:spPr>
          </p:pic>
          <p:sp>
            <p:nvSpPr>
              <p:cNvPr id="37" name="그림 개체 틀 2">
                <a:extLst>
                  <a:ext uri="{FF2B5EF4-FFF2-40B4-BE49-F238E27FC236}">
                    <a16:creationId xmlns:a16="http://schemas.microsoft.com/office/drawing/2014/main" id="{C416CF34-627D-421C-B9D1-535FBA9E97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7" y="1265021"/>
                <a:ext cx="2605703" cy="4143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3B5A1A-7AB0-40C9-8DB8-94E45AC5D6B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394" y="1602915"/>
              <a:ext cx="2642400" cy="4863600"/>
            </a:xfrm>
            <a:prstGeom prst="rect">
              <a:avLst/>
            </a:prstGeom>
          </p:spPr>
        </p:pic>
      </p:grp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CC6D3284-C769-485F-858D-EE50A259E7FC}"/>
              </a:ext>
            </a:extLst>
          </p:cNvPr>
          <p:cNvSpPr/>
          <p:nvPr/>
        </p:nvSpPr>
        <p:spPr>
          <a:xfrm>
            <a:off x="5285326" y="2955637"/>
            <a:ext cx="1805049" cy="117186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D611563-2B32-426E-9BF2-433530A9E374}"/>
              </a:ext>
            </a:extLst>
          </p:cNvPr>
          <p:cNvGrpSpPr/>
          <p:nvPr/>
        </p:nvGrpSpPr>
        <p:grpSpPr>
          <a:xfrm>
            <a:off x="7468263" y="1017633"/>
            <a:ext cx="3677834" cy="6049029"/>
            <a:chOff x="6292959" y="1005024"/>
            <a:chExt cx="3677834" cy="604902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C64BDF7-3538-4706-8B98-A273983C0F5D}"/>
                </a:ext>
              </a:extLst>
            </p:cNvPr>
            <p:cNvGrpSpPr/>
            <p:nvPr/>
          </p:nvGrpSpPr>
          <p:grpSpPr>
            <a:xfrm>
              <a:off x="6292959" y="1005024"/>
              <a:ext cx="3677834" cy="6049029"/>
              <a:chOff x="638134" y="429247"/>
              <a:chExt cx="3677834" cy="6275376"/>
            </a:xfrm>
          </p:grpSpPr>
          <p:pic>
            <p:nvPicPr>
              <p:cNvPr id="52" name="그림 5">
                <a:extLst>
                  <a:ext uri="{FF2B5EF4-FFF2-40B4-BE49-F238E27FC236}">
                    <a16:creationId xmlns:a16="http://schemas.microsoft.com/office/drawing/2014/main" id="{2F476FB8-FD14-49FF-BC97-A871EC51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34" y="429247"/>
                <a:ext cx="3677834" cy="6275376"/>
              </a:xfrm>
              <a:prstGeom prst="rect">
                <a:avLst/>
              </a:prstGeom>
            </p:spPr>
          </p:pic>
          <p:sp>
            <p:nvSpPr>
              <p:cNvPr id="53" name="그림 개체 틀 2">
                <a:extLst>
                  <a:ext uri="{FF2B5EF4-FFF2-40B4-BE49-F238E27FC236}">
                    <a16:creationId xmlns:a16="http://schemas.microsoft.com/office/drawing/2014/main" id="{84BEEB79-8C9C-452D-9209-4D34C1367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7" y="1265021"/>
                <a:ext cx="2605703" cy="4143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320470E-B5DF-45CD-B8A8-B705E83EA47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50702" y="1567536"/>
              <a:ext cx="2642400" cy="48636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DB0DBE4-7361-47B3-BBC7-F0A5F5E05AC6}"/>
              </a:ext>
            </a:extLst>
          </p:cNvPr>
          <p:cNvSpPr txBox="1"/>
          <p:nvPr/>
        </p:nvSpPr>
        <p:spPr>
          <a:xfrm>
            <a:off x="1135879" y="253159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대화하기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1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채팅">
            <a:extLst>
              <a:ext uri="{FF2B5EF4-FFF2-40B4-BE49-F238E27FC236}">
                <a16:creationId xmlns:a16="http://schemas.microsoft.com/office/drawing/2014/main" id="{9DED4004-8395-49A2-99E4-FC1D14920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0734" y="281904"/>
            <a:ext cx="282398" cy="282398"/>
          </a:xfrm>
          <a:prstGeom prst="rect">
            <a:avLst/>
          </a:prstGeom>
        </p:spPr>
      </p:pic>
      <p:pic>
        <p:nvPicPr>
          <p:cNvPr id="15" name="그래픽 14" descr="꽃">
            <a:extLst>
              <a:ext uri="{FF2B5EF4-FFF2-40B4-BE49-F238E27FC236}">
                <a16:creationId xmlns:a16="http://schemas.microsoft.com/office/drawing/2014/main" id="{36D69E39-5E82-4BC1-B66C-46DDD2FA5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4" y="23629"/>
            <a:ext cx="1250239" cy="10448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8D09186-17B2-4E8C-9D06-4184DD6ECFC3}"/>
              </a:ext>
            </a:extLst>
          </p:cNvPr>
          <p:cNvGrpSpPr/>
          <p:nvPr/>
        </p:nvGrpSpPr>
        <p:grpSpPr>
          <a:xfrm>
            <a:off x="4178692" y="979532"/>
            <a:ext cx="3677834" cy="6049029"/>
            <a:chOff x="4296475" y="988621"/>
            <a:chExt cx="3677834" cy="604902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86F4745-1F31-43E4-B076-71B492F52C81}"/>
                </a:ext>
              </a:extLst>
            </p:cNvPr>
            <p:cNvGrpSpPr/>
            <p:nvPr/>
          </p:nvGrpSpPr>
          <p:grpSpPr>
            <a:xfrm>
              <a:off x="4296475" y="988621"/>
              <a:ext cx="3677834" cy="6049029"/>
              <a:chOff x="638134" y="429247"/>
              <a:chExt cx="3677834" cy="6275376"/>
            </a:xfrm>
          </p:grpSpPr>
          <p:pic>
            <p:nvPicPr>
              <p:cNvPr id="21" name="그림 5">
                <a:extLst>
                  <a:ext uri="{FF2B5EF4-FFF2-40B4-BE49-F238E27FC236}">
                    <a16:creationId xmlns:a16="http://schemas.microsoft.com/office/drawing/2014/main" id="{CE74E17C-D395-44FA-9B82-6BAA2605D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34" y="429247"/>
                <a:ext cx="3677834" cy="6275376"/>
              </a:xfrm>
              <a:prstGeom prst="rect">
                <a:avLst/>
              </a:prstGeom>
            </p:spPr>
          </p:pic>
          <p:sp>
            <p:nvSpPr>
              <p:cNvPr id="22" name="그림 개체 틀 2">
                <a:extLst>
                  <a:ext uri="{FF2B5EF4-FFF2-40B4-BE49-F238E27FC236}">
                    <a16:creationId xmlns:a16="http://schemas.microsoft.com/office/drawing/2014/main" id="{455E8B83-9CEF-4B26-9AF6-2E2C5248AA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7" y="1265021"/>
                <a:ext cx="2605703" cy="4143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781392-92F8-45F3-9CC4-80129E1A47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218" y="1509246"/>
              <a:ext cx="2642400" cy="48636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337D97-3ECE-4360-9AE0-B90421507B4A}"/>
              </a:ext>
            </a:extLst>
          </p:cNvPr>
          <p:cNvGrpSpPr/>
          <p:nvPr/>
        </p:nvGrpSpPr>
        <p:grpSpPr>
          <a:xfrm>
            <a:off x="8298266" y="967372"/>
            <a:ext cx="3677834" cy="6049029"/>
            <a:chOff x="7750875" y="923067"/>
            <a:chExt cx="3677834" cy="6049029"/>
          </a:xfrm>
        </p:grpSpPr>
        <p:pic>
          <p:nvPicPr>
            <p:cNvPr id="24" name="그림 5">
              <a:extLst>
                <a:ext uri="{FF2B5EF4-FFF2-40B4-BE49-F238E27FC236}">
                  <a16:creationId xmlns:a16="http://schemas.microsoft.com/office/drawing/2014/main" id="{9BD1E0B6-6FDA-4902-B4B8-61CE4B4CE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875" y="923067"/>
              <a:ext cx="3677834" cy="604902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6BC2D1A-B54B-4CFA-A36F-722B0E3470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321" y="1496546"/>
              <a:ext cx="2642400" cy="4863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D0F1F7-6236-4054-AF84-12747DB0789C}"/>
              </a:ext>
            </a:extLst>
          </p:cNvPr>
          <p:cNvGrpSpPr/>
          <p:nvPr/>
        </p:nvGrpSpPr>
        <p:grpSpPr>
          <a:xfrm>
            <a:off x="6814" y="979532"/>
            <a:ext cx="3677834" cy="6049029"/>
            <a:chOff x="7468263" y="1017633"/>
            <a:chExt cx="3677834" cy="60490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EF0470D-11EF-46C2-8E46-2BC32C99F5B4}"/>
                </a:ext>
              </a:extLst>
            </p:cNvPr>
            <p:cNvGrpSpPr/>
            <p:nvPr/>
          </p:nvGrpSpPr>
          <p:grpSpPr>
            <a:xfrm>
              <a:off x="7468263" y="1017633"/>
              <a:ext cx="3677834" cy="6049029"/>
              <a:chOff x="638134" y="429247"/>
              <a:chExt cx="3677834" cy="6275376"/>
            </a:xfrm>
          </p:grpSpPr>
          <p:pic>
            <p:nvPicPr>
              <p:cNvPr id="33" name="그림 5">
                <a:extLst>
                  <a:ext uri="{FF2B5EF4-FFF2-40B4-BE49-F238E27FC236}">
                    <a16:creationId xmlns:a16="http://schemas.microsoft.com/office/drawing/2014/main" id="{608CA5E5-2838-4319-B189-F8DA0FA86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34" y="429247"/>
                <a:ext cx="3677834" cy="6275376"/>
              </a:xfrm>
              <a:prstGeom prst="rect">
                <a:avLst/>
              </a:prstGeom>
            </p:spPr>
          </p:pic>
          <p:sp>
            <p:nvSpPr>
              <p:cNvPr id="34" name="그림 개체 틀 2">
                <a:extLst>
                  <a:ext uri="{FF2B5EF4-FFF2-40B4-BE49-F238E27FC236}">
                    <a16:creationId xmlns:a16="http://schemas.microsoft.com/office/drawing/2014/main" id="{93005C48-4D42-4FFD-8864-55B1A58BDA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7" y="1265021"/>
                <a:ext cx="2605703" cy="4143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C035F59-59E0-42AB-99E4-9CDDC591904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10746" y="1486440"/>
              <a:ext cx="2642400" cy="4863600"/>
            </a:xfrm>
            <a:prstGeom prst="rect">
              <a:avLst/>
            </a:prstGeom>
          </p:spPr>
        </p:pic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87DE465-CB26-4A32-80D8-7F8CC5D1CDAD}"/>
              </a:ext>
            </a:extLst>
          </p:cNvPr>
          <p:cNvSpPr/>
          <p:nvPr/>
        </p:nvSpPr>
        <p:spPr>
          <a:xfrm>
            <a:off x="3728003" y="3373157"/>
            <a:ext cx="607473" cy="558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67F6D316-6FA5-430D-B446-BF5BA26E6F41}"/>
              </a:ext>
            </a:extLst>
          </p:cNvPr>
          <p:cNvSpPr/>
          <p:nvPr/>
        </p:nvSpPr>
        <p:spPr>
          <a:xfrm>
            <a:off x="7888584" y="3413851"/>
            <a:ext cx="607473" cy="558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B4536F-8C4C-49D5-9947-C8EE5F3A7552}"/>
              </a:ext>
            </a:extLst>
          </p:cNvPr>
          <p:cNvSpPr txBox="1"/>
          <p:nvPr/>
        </p:nvSpPr>
        <p:spPr>
          <a:xfrm>
            <a:off x="1135879" y="253159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정원꾸미기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0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CDB0DBE4-7361-47B3-BBC7-F0A5F5E05AC6}"/>
              </a:ext>
            </a:extLst>
          </p:cNvPr>
          <p:cNvSpPr txBox="1"/>
          <p:nvPr/>
        </p:nvSpPr>
        <p:spPr>
          <a:xfrm>
            <a:off x="1135879" y="253159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향후 계획</a:t>
            </a:r>
          </a:p>
        </p:txBody>
      </p:sp>
      <p:pic>
        <p:nvPicPr>
          <p:cNvPr id="3" name="그래픽 2" descr="플립 달력">
            <a:extLst>
              <a:ext uri="{FF2B5EF4-FFF2-40B4-BE49-F238E27FC236}">
                <a16:creationId xmlns:a16="http://schemas.microsoft.com/office/drawing/2014/main" id="{5B751D30-33A4-43BB-A8C7-D2B1852A8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93" y="-1"/>
            <a:ext cx="1080285" cy="1046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A441C0-1375-4622-B463-9431E51FADE2}"/>
              </a:ext>
            </a:extLst>
          </p:cNvPr>
          <p:cNvSpPr txBox="1"/>
          <p:nvPr/>
        </p:nvSpPr>
        <p:spPr>
          <a:xfrm>
            <a:off x="595735" y="1091094"/>
            <a:ext cx="11492187" cy="443172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구글 앱스토어 출시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(100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만다운로드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다국어 기능</a:t>
            </a:r>
            <a:endParaRPr lang="en-US" altLang="ko-KR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XR </a:t>
            </a:r>
            <a:r>
              <a:rPr lang="ko-KR" altLang="en-US" sz="3200" b="1" dirty="0" err="1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챌린지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 결선진출</a:t>
            </a:r>
            <a:endParaRPr lang="en-US" altLang="ko-KR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공원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식물이 많은 곳에서 정원 생성 시 이벤트 추가</a:t>
            </a:r>
            <a:endParaRPr lang="en-US" altLang="ko-KR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추가 아이템 슬롯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정원 꾸미기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상점 추가 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새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강아지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 err="1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파티클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물레방아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요정 커스터마이징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)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3186" y="3068565"/>
            <a:ext cx="36454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목차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79613" y="669710"/>
            <a:ext cx="7363708" cy="1048252"/>
            <a:chOff x="4171067" y="1914979"/>
            <a:chExt cx="7363708" cy="1048252"/>
          </a:xfrm>
        </p:grpSpPr>
        <p:grpSp>
          <p:nvGrpSpPr>
            <p:cNvPr id="12" name="Group 11"/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3" name="Teardrop 2"/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330540" y="2193792"/>
                <a:ext cx="736736" cy="646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443852" y="2189936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배달의민족 주아"/>
                  <a:ea typeface="Tmon몬소리 Black" panose="02000A03000000000000"/>
                  <a:cs typeface="Arial" pitchFamily="34" charset="0"/>
                </a:rPr>
                <a:t>팀원 소개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71593" y="2185689"/>
            <a:ext cx="7347667" cy="1048252"/>
            <a:chOff x="4171067" y="1914979"/>
            <a:chExt cx="7347667" cy="1048252"/>
          </a:xfrm>
        </p:grpSpPr>
        <p:grpSp>
          <p:nvGrpSpPr>
            <p:cNvPr id="15" name="Group 14"/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9" name="Teardrop 2"/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330540" y="2193792"/>
                <a:ext cx="736736" cy="646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427811" y="2114919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63573" y="3701668"/>
            <a:ext cx="7363708" cy="1048252"/>
            <a:chOff x="4171067" y="1914979"/>
            <a:chExt cx="7363708" cy="1048252"/>
          </a:xfrm>
        </p:grpSpPr>
        <p:grpSp>
          <p:nvGrpSpPr>
            <p:cNvPr id="22" name="Group 21"/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26" name="Teardrop 2"/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330540" y="2193792"/>
                <a:ext cx="736736" cy="646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443852" y="2158820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기술 소개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55553" y="5217647"/>
            <a:ext cx="7387768" cy="1048252"/>
            <a:chOff x="4171067" y="1914979"/>
            <a:chExt cx="7387768" cy="1048252"/>
          </a:xfrm>
        </p:grpSpPr>
        <p:grpSp>
          <p:nvGrpSpPr>
            <p:cNvPr id="29" name="Group 28"/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33" name="Teardrop 2"/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30540" y="2193792"/>
                <a:ext cx="736736" cy="646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467912" y="2083803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27">
            <a:extLst>
              <a:ext uri="{FF2B5EF4-FFF2-40B4-BE49-F238E27FC236}">
                <a16:creationId xmlns:a16="http://schemas.microsoft.com/office/drawing/2014/main" id="{AA2A2810-3216-448A-ACCE-D653D3AC4142}"/>
              </a:ext>
            </a:extLst>
          </p:cNvPr>
          <p:cNvGrpSpPr/>
          <p:nvPr/>
        </p:nvGrpSpPr>
        <p:grpSpPr>
          <a:xfrm>
            <a:off x="0" y="5700247"/>
            <a:ext cx="7387768" cy="1048252"/>
            <a:chOff x="4171067" y="1914979"/>
            <a:chExt cx="7387768" cy="1048252"/>
          </a:xfrm>
        </p:grpSpPr>
        <p:grpSp>
          <p:nvGrpSpPr>
            <p:cNvPr id="10" name="Group 28">
              <a:extLst>
                <a:ext uri="{FF2B5EF4-FFF2-40B4-BE49-F238E27FC236}">
                  <a16:creationId xmlns:a16="http://schemas.microsoft.com/office/drawing/2014/main" id="{182F8816-4788-4506-92B8-2E425BDEE9C0}"/>
                </a:ext>
              </a:extLst>
            </p:cNvPr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2" name="Teardrop 2">
                <a:extLst>
                  <a:ext uri="{FF2B5EF4-FFF2-40B4-BE49-F238E27FC236}">
                    <a16:creationId xmlns:a16="http://schemas.microsoft.com/office/drawing/2014/main" id="{2FFBA1A2-42C6-4311-9A7A-FB2B91A98C50}"/>
                  </a:ext>
                </a:extLst>
              </p:cNvPr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939BF1-530D-428B-A5D9-CF331113891D}"/>
                  </a:ext>
                </a:extLst>
              </p:cNvPr>
              <p:cNvSpPr txBox="1"/>
              <p:nvPr/>
            </p:nvSpPr>
            <p:spPr>
              <a:xfrm>
                <a:off x="4330541" y="2193790"/>
                <a:ext cx="73673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BD7EFE-7E34-47E7-94B9-414F9BA603DB}"/>
                </a:ext>
              </a:extLst>
            </p:cNvPr>
            <p:cNvSpPr txBox="1"/>
            <p:nvPr/>
          </p:nvSpPr>
          <p:spPr>
            <a:xfrm>
              <a:off x="5467912" y="2083803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B12CB4-A37F-4F3B-B2DC-048A1C25414F}"/>
              </a:ext>
            </a:extLst>
          </p:cNvPr>
          <p:cNvSpPr txBox="1"/>
          <p:nvPr/>
        </p:nvSpPr>
        <p:spPr>
          <a:xfrm>
            <a:off x="0" y="2876550"/>
            <a:ext cx="1209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 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221CF-7E8D-47BC-AA9A-5EF76886B6C6}"/>
              </a:ext>
            </a:extLst>
          </p:cNvPr>
          <p:cNvSpPr txBox="1"/>
          <p:nvPr/>
        </p:nvSpPr>
        <p:spPr>
          <a:xfrm>
            <a:off x="-2658979" y="1227221"/>
            <a:ext cx="2298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하기전에 왜 영어로 만들었는지</a:t>
            </a:r>
            <a:endParaRPr lang="en-US" altLang="ko-KR" dirty="0"/>
          </a:p>
          <a:p>
            <a:r>
              <a:rPr lang="ko-KR" altLang="en-US" dirty="0"/>
              <a:t>시장성</a:t>
            </a:r>
            <a:endParaRPr lang="en-US" altLang="ko-KR" dirty="0"/>
          </a:p>
          <a:p>
            <a:r>
              <a:rPr lang="ko-KR" altLang="en-US" dirty="0"/>
              <a:t>저희 팀이 유일하게 비전공자 팀인데 모두가 꿈이 큽니다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처음 만들어 보는 것이지만 글로벌 하게 만들어보자</a:t>
            </a:r>
          </a:p>
        </p:txBody>
      </p:sp>
    </p:spTree>
    <p:extLst>
      <p:ext uri="{BB962C8B-B14F-4D97-AF65-F5344CB8AC3E}">
        <p14:creationId xmlns:p14="http://schemas.microsoft.com/office/powerpoint/2010/main" val="45904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B12CB4-A37F-4F3B-B2DC-048A1C25414F}"/>
              </a:ext>
            </a:extLst>
          </p:cNvPr>
          <p:cNvSpPr txBox="1"/>
          <p:nvPr/>
        </p:nvSpPr>
        <p:spPr>
          <a:xfrm>
            <a:off x="0" y="2876550"/>
            <a:ext cx="1209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Q</a:t>
            </a:r>
            <a:r>
              <a:rPr lang="ko-KR" altLang="en-US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</a:t>
            </a:r>
            <a:r>
              <a:rPr lang="ko-KR" altLang="en-US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</a:t>
            </a:r>
            <a:endParaRPr lang="ko-KR" altLang="en-US" sz="8000" b="1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65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3FE2B8-4C23-4695-8433-206D47D87823}"/>
              </a:ext>
            </a:extLst>
          </p:cNvPr>
          <p:cNvSpPr txBox="1"/>
          <p:nvPr/>
        </p:nvSpPr>
        <p:spPr>
          <a:xfrm>
            <a:off x="50800" y="4572371"/>
            <a:ext cx="1209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you!</a:t>
            </a:r>
            <a:endParaRPr lang="ko-KR" altLang="en-US" sz="7000" b="1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3BDE9F-58FD-48F1-AD02-963583B4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12" y="242952"/>
            <a:ext cx="4329419" cy="43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0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2">
            <a:extLst>
              <a:ext uri="{FF2B5EF4-FFF2-40B4-BE49-F238E27FC236}">
                <a16:creationId xmlns:a16="http://schemas.microsoft.com/office/drawing/2014/main" id="{F790E979-94B8-4CAC-A44D-DA8D631EABF4}"/>
              </a:ext>
            </a:extLst>
          </p:cNvPr>
          <p:cNvGrpSpPr/>
          <p:nvPr/>
        </p:nvGrpSpPr>
        <p:grpSpPr>
          <a:xfrm>
            <a:off x="252781" y="5542499"/>
            <a:ext cx="7363708" cy="1048252"/>
            <a:chOff x="4171067" y="1914979"/>
            <a:chExt cx="7363708" cy="104825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2B2C1B-E901-43F5-A6F4-CF8E324F2276}"/>
                </a:ext>
              </a:extLst>
            </p:cNvPr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4" name="Teardrop 2">
                <a:extLst>
                  <a:ext uri="{FF2B5EF4-FFF2-40B4-BE49-F238E27FC236}">
                    <a16:creationId xmlns:a16="http://schemas.microsoft.com/office/drawing/2014/main" id="{7DA89E7F-FD38-48DB-8362-211458C714E2}"/>
                  </a:ext>
                </a:extLst>
              </p:cNvPr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8AF3F0-8BEF-4A9D-8988-0062CA230C68}"/>
                  </a:ext>
                </a:extLst>
              </p:cNvPr>
              <p:cNvSpPr txBox="1"/>
              <p:nvPr/>
            </p:nvSpPr>
            <p:spPr>
              <a:xfrm>
                <a:off x="4330541" y="2193790"/>
                <a:ext cx="73673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tx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1B55F0-12E1-4399-A50E-E5A7E7BFE805}"/>
                </a:ext>
              </a:extLst>
            </p:cNvPr>
            <p:cNvSpPr txBox="1"/>
            <p:nvPr/>
          </p:nvSpPr>
          <p:spPr>
            <a:xfrm>
              <a:off x="5443852" y="2189936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배달의민족 주아"/>
                  <a:cs typeface="Arial" pitchFamily="34" charset="0"/>
                </a:rPr>
                <a:t>팀원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5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5">
            <a:extLst>
              <a:ext uri="{FF2B5EF4-FFF2-40B4-BE49-F238E27FC236}">
                <a16:creationId xmlns:a16="http://schemas.microsoft.com/office/drawing/2014/main" id="{647723A2-1B19-44F9-A8A3-56D971C579F0}"/>
              </a:ext>
            </a:extLst>
          </p:cNvPr>
          <p:cNvSpPr/>
          <p:nvPr/>
        </p:nvSpPr>
        <p:spPr>
          <a:xfrm>
            <a:off x="2137312" y="2196496"/>
            <a:ext cx="7797800" cy="4153504"/>
          </a:xfrm>
          <a:prstGeom prst="roundRect">
            <a:avLst>
              <a:gd name="adj" fmla="val 15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0DBCE2-FD67-4B75-B0E0-00F0E0E9D23B}"/>
              </a:ext>
            </a:extLst>
          </p:cNvPr>
          <p:cNvSpPr/>
          <p:nvPr/>
        </p:nvSpPr>
        <p:spPr>
          <a:xfrm>
            <a:off x="4898677" y="4454262"/>
            <a:ext cx="2292986" cy="1702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B4541"/>
                </a:solidFill>
              </a:rPr>
              <a:t>박성수 팀원</a:t>
            </a:r>
            <a:endParaRPr lang="en-US" altLang="ko-KR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(</a:t>
            </a:r>
            <a:r>
              <a:rPr lang="ko-KR" altLang="en-US" dirty="0">
                <a:solidFill>
                  <a:srgbClr val="4B4541"/>
                </a:solidFill>
              </a:rPr>
              <a:t>정</a:t>
            </a:r>
            <a:r>
              <a:rPr lang="en-US" altLang="ko-KR" dirty="0">
                <a:solidFill>
                  <a:srgbClr val="4B4541"/>
                </a:solidFill>
              </a:rPr>
              <a:t>)</a:t>
            </a:r>
            <a:r>
              <a:rPr lang="ko-KR" altLang="en-US" dirty="0">
                <a:solidFill>
                  <a:srgbClr val="4B4541"/>
                </a:solidFill>
              </a:rPr>
              <a:t> 게임 </a:t>
            </a:r>
            <a:r>
              <a:rPr lang="en-US" altLang="ko-KR" dirty="0">
                <a:solidFill>
                  <a:srgbClr val="4B4541"/>
                </a:solidFill>
              </a:rPr>
              <a:t>UI, </a:t>
            </a:r>
            <a:r>
              <a:rPr lang="ko-KR" altLang="en-US" dirty="0">
                <a:solidFill>
                  <a:srgbClr val="4B4541"/>
                </a:solidFill>
              </a:rPr>
              <a:t>기획</a:t>
            </a:r>
            <a:endParaRPr lang="en-US" altLang="ko-KR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 (</a:t>
            </a:r>
            <a:r>
              <a:rPr lang="ko-KR" altLang="en-US" dirty="0">
                <a:solidFill>
                  <a:srgbClr val="4B4541"/>
                </a:solidFill>
              </a:rPr>
              <a:t>부</a:t>
            </a:r>
            <a:r>
              <a:rPr lang="en-US" altLang="ko-KR" dirty="0">
                <a:solidFill>
                  <a:srgbClr val="4B4541"/>
                </a:solidFill>
              </a:rPr>
              <a:t>)</a:t>
            </a:r>
            <a:r>
              <a:rPr lang="ko-KR" altLang="en-US" dirty="0">
                <a:solidFill>
                  <a:srgbClr val="4B4541"/>
                </a:solidFill>
              </a:rPr>
              <a:t> </a:t>
            </a:r>
            <a:r>
              <a:rPr lang="ko-KR" altLang="en-US" dirty="0" err="1">
                <a:solidFill>
                  <a:srgbClr val="4B4541"/>
                </a:solidFill>
              </a:rPr>
              <a:t>파이어베이스</a:t>
            </a:r>
            <a:r>
              <a:rPr lang="en-US" altLang="ko-KR" dirty="0">
                <a:solidFill>
                  <a:srgbClr val="4B4541"/>
                </a:solidFill>
              </a:rPr>
              <a:t>, </a:t>
            </a:r>
            <a:r>
              <a:rPr lang="ko-KR" altLang="en-US" dirty="0">
                <a:solidFill>
                  <a:srgbClr val="4B4541"/>
                </a:solidFill>
              </a:rPr>
              <a:t>설계</a:t>
            </a:r>
            <a:endParaRPr lang="en-US" altLang="ko-KR" dirty="0">
              <a:solidFill>
                <a:srgbClr val="4B454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6AB4FFD-696D-4621-89E5-C96C0B56F2F0}"/>
              </a:ext>
            </a:extLst>
          </p:cNvPr>
          <p:cNvSpPr/>
          <p:nvPr/>
        </p:nvSpPr>
        <p:spPr>
          <a:xfrm>
            <a:off x="7327943" y="4444103"/>
            <a:ext cx="2457244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4B4541"/>
                </a:solidFill>
              </a:rPr>
              <a:t>정푸른</a:t>
            </a:r>
            <a:r>
              <a:rPr lang="ko-KR" altLang="en-US" b="1" dirty="0">
                <a:solidFill>
                  <a:srgbClr val="4B4541"/>
                </a:solidFill>
              </a:rPr>
              <a:t> 팀원</a:t>
            </a:r>
            <a:endParaRPr lang="en-US" altLang="ko-KR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(</a:t>
            </a:r>
            <a:r>
              <a:rPr lang="ko-KR" altLang="en-US" dirty="0">
                <a:solidFill>
                  <a:srgbClr val="4B4541"/>
                </a:solidFill>
              </a:rPr>
              <a:t>정</a:t>
            </a:r>
            <a:r>
              <a:rPr lang="en-US" altLang="ko-KR" dirty="0">
                <a:solidFill>
                  <a:srgbClr val="4B4541"/>
                </a:solidFill>
              </a:rPr>
              <a:t>) Effect,</a:t>
            </a:r>
            <a:r>
              <a:rPr lang="ko-KR" altLang="en-US" dirty="0">
                <a:solidFill>
                  <a:srgbClr val="4B4541"/>
                </a:solidFill>
              </a:rPr>
              <a:t>음향</a:t>
            </a:r>
            <a:r>
              <a:rPr lang="en-US" altLang="ko-KR" dirty="0">
                <a:solidFill>
                  <a:srgbClr val="4B4541"/>
                </a:solidFill>
              </a:rPr>
              <a:t>,</a:t>
            </a:r>
            <a:r>
              <a:rPr lang="ko-KR" altLang="en-US" dirty="0">
                <a:solidFill>
                  <a:srgbClr val="4B4541"/>
                </a:solidFill>
              </a:rPr>
              <a:t>디자인</a:t>
            </a:r>
            <a:endParaRPr lang="en-US" altLang="ko-KR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4B4541"/>
                </a:solidFill>
                <a:latin typeface="+mn-ea"/>
              </a:rPr>
              <a:t>부</a:t>
            </a:r>
            <a:r>
              <a:rPr lang="en-US" altLang="ko-KR" dirty="0">
                <a:solidFill>
                  <a:srgbClr val="4B4541"/>
                </a:solidFill>
                <a:latin typeface="+mn-ea"/>
              </a:rPr>
              <a:t>) </a:t>
            </a:r>
            <a:r>
              <a:rPr lang="ko-KR" altLang="en-US" dirty="0">
                <a:solidFill>
                  <a:srgbClr val="4B454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rgbClr val="4B4541"/>
                </a:solidFill>
                <a:latin typeface="+mn-ea"/>
              </a:rPr>
              <a:t>UI, </a:t>
            </a:r>
            <a:r>
              <a:rPr lang="ko-KR" altLang="en-US" dirty="0">
                <a:solidFill>
                  <a:srgbClr val="4B4541"/>
                </a:solidFill>
                <a:latin typeface="+mn-ea"/>
              </a:rPr>
              <a:t>설계</a:t>
            </a:r>
            <a:endParaRPr lang="en-US" altLang="ko-KR" dirty="0">
              <a:solidFill>
                <a:srgbClr val="4B454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2DC8D1E-C14D-4829-BE9F-C2A870274B60}"/>
              </a:ext>
            </a:extLst>
          </p:cNvPr>
          <p:cNvSpPr/>
          <p:nvPr/>
        </p:nvSpPr>
        <p:spPr>
          <a:xfrm>
            <a:off x="2459078" y="4460890"/>
            <a:ext cx="2465275" cy="1286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B4541"/>
                </a:solidFill>
              </a:rPr>
              <a:t>김경민 팀장</a:t>
            </a:r>
            <a:endParaRPr lang="en-US" altLang="ko-KR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(</a:t>
            </a:r>
            <a:r>
              <a:rPr lang="ko-KR" altLang="en-US" dirty="0">
                <a:solidFill>
                  <a:srgbClr val="4B4541"/>
                </a:solidFill>
              </a:rPr>
              <a:t>정</a:t>
            </a:r>
            <a:r>
              <a:rPr lang="en-US" altLang="ko-KR" dirty="0">
                <a:solidFill>
                  <a:srgbClr val="4B4541"/>
                </a:solidFill>
              </a:rPr>
              <a:t>) </a:t>
            </a:r>
            <a:r>
              <a:rPr lang="ko-KR" altLang="en-US" dirty="0">
                <a:solidFill>
                  <a:srgbClr val="4B4541"/>
                </a:solidFill>
              </a:rPr>
              <a:t>설계</a:t>
            </a:r>
            <a:r>
              <a:rPr lang="en-US" altLang="ko-KR" dirty="0">
                <a:solidFill>
                  <a:srgbClr val="4B4541"/>
                </a:solidFill>
              </a:rPr>
              <a:t>, AR</a:t>
            </a:r>
            <a:r>
              <a:rPr lang="ko-KR" altLang="en-US" dirty="0">
                <a:solidFill>
                  <a:srgbClr val="4B4541"/>
                </a:solidFill>
              </a:rPr>
              <a:t>기능개발</a:t>
            </a:r>
            <a:endParaRPr lang="en-US" altLang="ko-KR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(</a:t>
            </a:r>
            <a:r>
              <a:rPr lang="ko-KR" altLang="en-US" dirty="0">
                <a:solidFill>
                  <a:srgbClr val="4B4541"/>
                </a:solidFill>
              </a:rPr>
              <a:t>부</a:t>
            </a:r>
            <a:r>
              <a:rPr lang="en-US" altLang="ko-KR" dirty="0">
                <a:solidFill>
                  <a:srgbClr val="4B4541"/>
                </a:solidFill>
              </a:rPr>
              <a:t>) </a:t>
            </a:r>
            <a:r>
              <a:rPr lang="ko-KR" altLang="en-US" dirty="0">
                <a:solidFill>
                  <a:srgbClr val="4B4541"/>
                </a:solidFill>
              </a:rPr>
              <a:t>게임 </a:t>
            </a:r>
            <a:r>
              <a:rPr lang="en-US" altLang="ko-KR" dirty="0">
                <a:solidFill>
                  <a:srgbClr val="4B4541"/>
                </a:solidFill>
              </a:rPr>
              <a:t>UI,</a:t>
            </a:r>
            <a:r>
              <a:rPr lang="ko-KR" altLang="en-US" dirty="0">
                <a:solidFill>
                  <a:srgbClr val="4B4541"/>
                </a:solidFill>
              </a:rPr>
              <a:t>기획</a:t>
            </a:r>
            <a:endParaRPr lang="en-US" altLang="ko-KR" dirty="0">
              <a:solidFill>
                <a:srgbClr val="4B4541"/>
              </a:solidFill>
            </a:endParaRPr>
          </a:p>
        </p:txBody>
      </p:sp>
      <p:sp>
        <p:nvSpPr>
          <p:cNvPr id="40" name="모서리가 둥근 직사각형 4">
            <a:extLst>
              <a:ext uri="{FF2B5EF4-FFF2-40B4-BE49-F238E27FC236}">
                <a16:creationId xmlns:a16="http://schemas.microsoft.com/office/drawing/2014/main" id="{1FEC359A-0166-40B3-8E22-39E3AE9A60D3}"/>
              </a:ext>
            </a:extLst>
          </p:cNvPr>
          <p:cNvSpPr/>
          <p:nvPr/>
        </p:nvSpPr>
        <p:spPr>
          <a:xfrm>
            <a:off x="2021157" y="808373"/>
            <a:ext cx="8052557" cy="1195272"/>
          </a:xfrm>
          <a:prstGeom prst="roundRect">
            <a:avLst>
              <a:gd name="adj" fmla="val 8925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Raise Up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CCB570C-67FE-48B5-9CD6-0A12C9BAEE8E}"/>
              </a:ext>
            </a:extLst>
          </p:cNvPr>
          <p:cNvGrpSpPr/>
          <p:nvPr/>
        </p:nvGrpSpPr>
        <p:grpSpPr>
          <a:xfrm>
            <a:off x="2260600" y="1674236"/>
            <a:ext cx="532733" cy="955005"/>
            <a:chOff x="566241" y="1064419"/>
            <a:chExt cx="144291" cy="575320"/>
          </a:xfrm>
        </p:grpSpPr>
        <p:sp>
          <p:nvSpPr>
            <p:cNvPr id="42" name="모서리가 둥근 직사각형 7">
              <a:extLst>
                <a:ext uri="{FF2B5EF4-FFF2-40B4-BE49-F238E27FC236}">
                  <a16:creationId xmlns:a16="http://schemas.microsoft.com/office/drawing/2014/main" id="{10B2BC4D-6EFE-4894-9CFD-D9EC5FEF7890}"/>
                </a:ext>
              </a:extLst>
            </p:cNvPr>
            <p:cNvSpPr/>
            <p:nvPr/>
          </p:nvSpPr>
          <p:spPr>
            <a:xfrm>
              <a:off x="566241" y="1064419"/>
              <a:ext cx="144291" cy="1444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8">
              <a:extLst>
                <a:ext uri="{FF2B5EF4-FFF2-40B4-BE49-F238E27FC236}">
                  <a16:creationId xmlns:a16="http://schemas.microsoft.com/office/drawing/2014/main" id="{F543A4FF-D25A-412B-B347-6108BAF09D20}"/>
                </a:ext>
              </a:extLst>
            </p:cNvPr>
            <p:cNvSpPr/>
            <p:nvPr/>
          </p:nvSpPr>
          <p:spPr>
            <a:xfrm>
              <a:off x="566241" y="1495307"/>
              <a:ext cx="144291" cy="1444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모서리가 둥근 직사각형 6">
              <a:extLst>
                <a:ext uri="{FF2B5EF4-FFF2-40B4-BE49-F238E27FC236}">
                  <a16:creationId xmlns:a16="http://schemas.microsoft.com/office/drawing/2014/main" id="{186BE013-66D4-46A6-9612-D2419B900AC1}"/>
                </a:ext>
              </a:extLst>
            </p:cNvPr>
            <p:cNvSpPr/>
            <p:nvPr/>
          </p:nvSpPr>
          <p:spPr>
            <a:xfrm>
              <a:off x="599819" y="1100079"/>
              <a:ext cx="81499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48D1E53-E87C-4B10-8186-C31B9D405E91}"/>
              </a:ext>
            </a:extLst>
          </p:cNvPr>
          <p:cNvGrpSpPr/>
          <p:nvPr/>
        </p:nvGrpSpPr>
        <p:grpSpPr>
          <a:xfrm>
            <a:off x="9258300" y="1705203"/>
            <a:ext cx="532733" cy="955005"/>
            <a:chOff x="11566628" y="1028229"/>
            <a:chExt cx="144291" cy="575320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id="{AAA0FF13-72B0-4252-BD83-2EED934BA007}"/>
                </a:ext>
              </a:extLst>
            </p:cNvPr>
            <p:cNvSpPr/>
            <p:nvPr/>
          </p:nvSpPr>
          <p:spPr>
            <a:xfrm>
              <a:off x="11566628" y="1028229"/>
              <a:ext cx="144291" cy="1444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id="{A1D04B67-F227-4347-8B0D-ACD1563F8DDD}"/>
                </a:ext>
              </a:extLst>
            </p:cNvPr>
            <p:cNvSpPr/>
            <p:nvPr/>
          </p:nvSpPr>
          <p:spPr>
            <a:xfrm>
              <a:off x="11566628" y="1459117"/>
              <a:ext cx="144291" cy="1444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1">
              <a:extLst>
                <a:ext uri="{FF2B5EF4-FFF2-40B4-BE49-F238E27FC236}">
                  <a16:creationId xmlns:a16="http://schemas.microsoft.com/office/drawing/2014/main" id="{A3C8A475-3A88-4BAC-B525-E667F976A201}"/>
                </a:ext>
              </a:extLst>
            </p:cNvPr>
            <p:cNvSpPr/>
            <p:nvPr/>
          </p:nvSpPr>
          <p:spPr>
            <a:xfrm>
              <a:off x="11600206" y="1063889"/>
              <a:ext cx="81499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4" name="Picture 0">
            <a:extLst>
              <a:ext uri="{FF2B5EF4-FFF2-40B4-BE49-F238E27FC236}">
                <a16:creationId xmlns:a16="http://schemas.microsoft.com/office/drawing/2014/main" id="{F45BD5E8-4CAA-488E-9824-6EE22C83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322" y="2581342"/>
            <a:ext cx="1360529" cy="17986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D1449B64-C56D-4940-93D8-C58EE03F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768" y="2652626"/>
            <a:ext cx="1214802" cy="16206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1F4A1DC3-7119-4D5C-B674-18D5A243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400" y="2660209"/>
            <a:ext cx="1157542" cy="162062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00308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F58CD4C-68A5-4E32-88AA-D54CCF1C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13">
            <a:extLst>
              <a:ext uri="{FF2B5EF4-FFF2-40B4-BE49-F238E27FC236}">
                <a16:creationId xmlns:a16="http://schemas.microsoft.com/office/drawing/2014/main" id="{3B186ECB-3E46-4A05-B127-2341E989BF65}"/>
              </a:ext>
            </a:extLst>
          </p:cNvPr>
          <p:cNvGrpSpPr/>
          <p:nvPr/>
        </p:nvGrpSpPr>
        <p:grpSpPr>
          <a:xfrm>
            <a:off x="0" y="5554531"/>
            <a:ext cx="7347667" cy="1048252"/>
            <a:chOff x="4171067" y="1914979"/>
            <a:chExt cx="7347667" cy="1048252"/>
          </a:xfrm>
        </p:grpSpPr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AC6AEB35-AF96-4AFB-A1DB-05193DA09DF1}"/>
                </a:ext>
              </a:extLst>
            </p:cNvPr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5" name="Teardrop 2">
                <a:extLst>
                  <a:ext uri="{FF2B5EF4-FFF2-40B4-BE49-F238E27FC236}">
                    <a16:creationId xmlns:a16="http://schemas.microsoft.com/office/drawing/2014/main" id="{187F4146-43A9-4C63-8192-8912D7F7B4F6}"/>
                  </a:ext>
                </a:extLst>
              </p:cNvPr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319AE3-1E6E-417A-9EC0-11D6A3974803}"/>
                  </a:ext>
                </a:extLst>
              </p:cNvPr>
              <p:cNvSpPr txBox="1"/>
              <p:nvPr/>
            </p:nvSpPr>
            <p:spPr>
              <a:xfrm>
                <a:off x="4330541" y="2193790"/>
                <a:ext cx="73673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9DA37E-D44F-4969-98CA-CF09CF72EBEB}"/>
                </a:ext>
              </a:extLst>
            </p:cNvPr>
            <p:cNvSpPr txBox="1"/>
            <p:nvPr/>
          </p:nvSpPr>
          <p:spPr>
            <a:xfrm>
              <a:off x="5427811" y="2114919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48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E35275-9E1F-4DE9-B14D-5F6092532FA8}"/>
              </a:ext>
            </a:extLst>
          </p:cNvPr>
          <p:cNvSpPr txBox="1"/>
          <p:nvPr/>
        </p:nvSpPr>
        <p:spPr>
          <a:xfrm>
            <a:off x="2852282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주제 선정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F1EFF-0879-485E-9CAD-82DF4A515451}"/>
              </a:ext>
            </a:extLst>
          </p:cNvPr>
          <p:cNvSpPr/>
          <p:nvPr/>
        </p:nvSpPr>
        <p:spPr>
          <a:xfrm>
            <a:off x="3117850" y="1262209"/>
            <a:ext cx="5956300" cy="4824756"/>
          </a:xfrm>
          <a:prstGeom prst="rect">
            <a:avLst/>
          </a:prstGeom>
          <a:solidFill>
            <a:srgbClr val="0E6F50">
              <a:alpha val="91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b="1" dirty="0"/>
              <a:t>?</a:t>
            </a:r>
            <a:endParaRPr lang="ko-KR" altLang="en-US" sz="23900" b="1" dirty="0"/>
          </a:p>
        </p:txBody>
      </p:sp>
    </p:spTree>
    <p:extLst>
      <p:ext uri="{BB962C8B-B14F-4D97-AF65-F5344CB8AC3E}">
        <p14:creationId xmlns:p14="http://schemas.microsoft.com/office/powerpoint/2010/main" val="259696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61261C-3CAD-44DB-8AE7-FA1E3D516621}"/>
              </a:ext>
            </a:extLst>
          </p:cNvPr>
          <p:cNvSpPr/>
          <p:nvPr/>
        </p:nvSpPr>
        <p:spPr>
          <a:xfrm>
            <a:off x="3486150" y="1317925"/>
            <a:ext cx="5219700" cy="1174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카페인</a:t>
            </a:r>
            <a:r>
              <a:rPr lang="ko-KR" altLang="en-US" sz="40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우울증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E7102A-4635-4C3B-9E04-C475EF63ADF9}"/>
              </a:ext>
            </a:extLst>
          </p:cNvPr>
          <p:cNvSpPr/>
          <p:nvPr/>
        </p:nvSpPr>
        <p:spPr>
          <a:xfrm>
            <a:off x="1530076" y="2829854"/>
            <a:ext cx="9131848" cy="3431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커피</a:t>
            </a: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를 자주 마시는 현대인들이 </a:t>
            </a:r>
            <a:endParaRPr lang="en-US" altLang="ko-KR" sz="3200" b="1" dirty="0">
              <a:solidFill>
                <a:srgbClr val="FF0000"/>
              </a:solidFill>
              <a:ea typeface="Tmon몬소리 Black" panose="02000A0300000000000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카페인 중독 </a:t>
            </a: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증상으로 겪게 되는 질병</a:t>
            </a:r>
            <a:endParaRPr lang="en-US" altLang="ko-KR" sz="3200" b="1" dirty="0">
              <a:solidFill>
                <a:srgbClr val="FFFF00"/>
              </a:solidFill>
              <a:ea typeface="Tmon몬소리 Black" panose="02000A0300000000000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C20EB9-B261-404E-97F4-872C8F024537}"/>
              </a:ext>
            </a:extLst>
          </p:cNvPr>
          <p:cNvSpPr txBox="1"/>
          <p:nvPr/>
        </p:nvSpPr>
        <p:spPr>
          <a:xfrm>
            <a:off x="12236470" y="1870252"/>
            <a:ext cx="4032410" cy="25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자기 신뢰감 부족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자아 </a:t>
            </a:r>
            <a:r>
              <a:rPr lang="ko-KR" altLang="en-US" sz="2400" dirty="0" err="1"/>
              <a:t>존중감</a:t>
            </a:r>
            <a:r>
              <a:rPr lang="ko-KR" altLang="en-US" sz="2400" dirty="0"/>
              <a:t> 부족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원만하지 못한 대인관계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낮아지는 학업 성취도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5275-9E1F-4DE9-B14D-5F6092532FA8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문제점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93C38EAB-76BC-40AB-A443-84326F2C8FC8}"/>
              </a:ext>
            </a:extLst>
          </p:cNvPr>
          <p:cNvSpPr/>
          <p:nvPr/>
        </p:nvSpPr>
        <p:spPr>
          <a:xfrm>
            <a:off x="1147847" y="1276926"/>
            <a:ext cx="9801422" cy="6025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2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61261C-3CAD-44DB-8AE7-FA1E3D516621}"/>
              </a:ext>
            </a:extLst>
          </p:cNvPr>
          <p:cNvSpPr/>
          <p:nvPr/>
        </p:nvSpPr>
        <p:spPr>
          <a:xfrm>
            <a:off x="3486150" y="1317925"/>
            <a:ext cx="5219700" cy="1174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카페인</a:t>
            </a:r>
            <a:r>
              <a:rPr lang="ko-KR" altLang="en-US" sz="40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우울증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E7102A-4635-4C3B-9E04-C475EF63ADF9}"/>
              </a:ext>
            </a:extLst>
          </p:cNvPr>
          <p:cNvSpPr/>
          <p:nvPr/>
        </p:nvSpPr>
        <p:spPr>
          <a:xfrm>
            <a:off x="1530076" y="2829854"/>
            <a:ext cx="9131848" cy="3431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카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 err="1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카오톡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)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+ </a:t>
            </a:r>
            <a:r>
              <a:rPr lang="ko-KR" altLang="en-US" sz="3200" b="1" dirty="0" err="1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페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 err="1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이스북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)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+</a:t>
            </a: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인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 err="1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스타그램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)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우울증</a:t>
            </a:r>
            <a:endParaRPr lang="en-US" altLang="ko-KR" sz="3200" b="1" dirty="0">
              <a:solidFill>
                <a:srgbClr val="FFFF00"/>
              </a:solidFill>
              <a:ea typeface="Tmon몬소리 Black" panose="02000A0300000000000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SNS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의 타인의 행복한 일상을 보며</a:t>
            </a:r>
            <a:endParaRPr lang="en-US" altLang="ko-KR" sz="3200" b="1" dirty="0">
              <a:solidFill>
                <a:srgbClr val="FFFF00"/>
              </a:solidFill>
              <a:ea typeface="Tmon몬소리 Black" panose="02000A0300000000000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상대적 박탈감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열등감을 느끼는 현상</a:t>
            </a:r>
            <a:endParaRPr lang="en-US" altLang="ko-KR" sz="3200" b="1" dirty="0">
              <a:solidFill>
                <a:srgbClr val="FFFF00"/>
              </a:solidFill>
              <a:ea typeface="Tmon몬소리 Black" panose="02000A0300000000000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C20EB9-B261-404E-97F4-872C8F024537}"/>
              </a:ext>
            </a:extLst>
          </p:cNvPr>
          <p:cNvSpPr txBox="1"/>
          <p:nvPr/>
        </p:nvSpPr>
        <p:spPr>
          <a:xfrm>
            <a:off x="12236470" y="1870252"/>
            <a:ext cx="4032410" cy="25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자기 신뢰감 부족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자아 </a:t>
            </a:r>
            <a:r>
              <a:rPr lang="ko-KR" altLang="en-US" sz="2400" dirty="0" err="1"/>
              <a:t>존중감</a:t>
            </a:r>
            <a:r>
              <a:rPr lang="ko-KR" altLang="en-US" sz="2400" dirty="0"/>
              <a:t> 부족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원만하지 못한 대인관계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낮아지는 학업 성취도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35275-9E1F-4DE9-B14D-5F6092532FA8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문제점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71C8A5-E544-457E-9D9A-87CEB738C659}"/>
              </a:ext>
            </a:extLst>
          </p:cNvPr>
          <p:cNvGrpSpPr/>
          <p:nvPr/>
        </p:nvGrpSpPr>
        <p:grpSpPr>
          <a:xfrm>
            <a:off x="830899" y="980271"/>
            <a:ext cx="4656053" cy="5656965"/>
            <a:chOff x="1147847" y="977334"/>
            <a:chExt cx="4656053" cy="576400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A58F42-92FC-46B0-8E05-4575BAFB0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47" y="977334"/>
              <a:ext cx="4656053" cy="576400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9FE0BC5-A39F-47DA-AFEA-8F4060F58F64}"/>
                </a:ext>
              </a:extLst>
            </p:cNvPr>
            <p:cNvSpPr/>
            <p:nvPr/>
          </p:nvSpPr>
          <p:spPr>
            <a:xfrm>
              <a:off x="1371786" y="1363612"/>
              <a:ext cx="838200" cy="2311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F751B6-4D3C-48DE-BCB7-DA0BC8F4089F}"/>
              </a:ext>
            </a:extLst>
          </p:cNvPr>
          <p:cNvGrpSpPr/>
          <p:nvPr/>
        </p:nvGrpSpPr>
        <p:grpSpPr>
          <a:xfrm>
            <a:off x="5613580" y="1287380"/>
            <a:ext cx="6057580" cy="4935707"/>
            <a:chOff x="6140190" y="1317925"/>
            <a:chExt cx="5477897" cy="477519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A957800-71A7-4AE5-8391-F625A4FA7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0190" y="1317925"/>
              <a:ext cx="5477897" cy="477519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E6D83DB-481D-4D52-AC3A-13161EDDDEA1}"/>
                </a:ext>
              </a:extLst>
            </p:cNvPr>
            <p:cNvSpPr/>
            <p:nvPr/>
          </p:nvSpPr>
          <p:spPr>
            <a:xfrm>
              <a:off x="8362428" y="3911600"/>
              <a:ext cx="933972" cy="457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274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27E6674-0C8D-4F73-A665-37F05CDD6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6" y="1702396"/>
            <a:ext cx="4970923" cy="4910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6B6F15-8D63-4612-AA1C-6F05E5B17BF5}"/>
              </a:ext>
            </a:extLst>
          </p:cNvPr>
          <p:cNvSpPr txBox="1"/>
          <p:nvPr/>
        </p:nvSpPr>
        <p:spPr>
          <a:xfrm>
            <a:off x="1479360" y="1269566"/>
            <a:ext cx="301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a typeface="Tmon몬소리 Black" panose="02000A03000000000000"/>
              </a:rPr>
              <a:t>마음 톡톡 프로그램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1F6423-A4C0-443A-8768-17342BE434B9}"/>
              </a:ext>
            </a:extLst>
          </p:cNvPr>
          <p:cNvSpPr/>
          <p:nvPr/>
        </p:nvSpPr>
        <p:spPr>
          <a:xfrm>
            <a:off x="5829300" y="1702396"/>
            <a:ext cx="5956300" cy="4853591"/>
          </a:xfrm>
          <a:prstGeom prst="rect">
            <a:avLst/>
          </a:prstGeom>
          <a:solidFill>
            <a:srgbClr val="0E6F50">
              <a:alpha val="91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/>
              <a:t>성장기에 중요한 자아정체감 확립</a:t>
            </a:r>
            <a:r>
              <a:rPr lang="en-US" altLang="ko-KR" sz="5400" b="1" dirty="0"/>
              <a:t>!</a:t>
            </a:r>
            <a:endParaRPr lang="ko-KR" altLang="en-US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27EB2-1193-44D6-8845-365A1BE27819}"/>
              </a:ext>
            </a:extLst>
          </p:cNvPr>
          <p:cNvSpPr txBox="1"/>
          <p:nvPr/>
        </p:nvSpPr>
        <p:spPr>
          <a:xfrm>
            <a:off x="-2441012" y="2057400"/>
            <a:ext cx="208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실제로 </a:t>
            </a:r>
            <a:r>
              <a:rPr lang="en-US" altLang="ko-KR" dirty="0"/>
              <a:t>GS</a:t>
            </a:r>
            <a:r>
              <a:rPr lang="ko-KR" altLang="en-US" dirty="0" err="1"/>
              <a:t>칼텍스</a:t>
            </a:r>
            <a:r>
              <a:rPr lang="ko-KR" altLang="en-US" dirty="0"/>
              <a:t> 주관으로 </a:t>
            </a:r>
            <a:r>
              <a:rPr lang="ko-KR" altLang="en-US" dirty="0" err="1"/>
              <a:t>아이들을위한</a:t>
            </a:r>
            <a:r>
              <a:rPr lang="ko-KR" altLang="en-US" dirty="0"/>
              <a:t> </a:t>
            </a:r>
            <a:r>
              <a:rPr lang="ko-KR" altLang="en-US" dirty="0" err="1"/>
              <a:t>마음톡톡</a:t>
            </a:r>
            <a:r>
              <a:rPr lang="ko-KR" altLang="en-US" dirty="0"/>
              <a:t> 프로그램을 하였을 시 심리변화와 만족도 모두 변화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A5778-29FE-4A04-9EF4-58A1DCB46B4F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해결점</a:t>
            </a:r>
          </a:p>
        </p:txBody>
      </p:sp>
    </p:spTree>
    <p:extLst>
      <p:ext uri="{BB962C8B-B14F-4D97-AF65-F5344CB8AC3E}">
        <p14:creationId xmlns:p14="http://schemas.microsoft.com/office/powerpoint/2010/main" val="330726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740</Words>
  <Application>Microsoft Office PowerPoint</Application>
  <PresentationFormat>와이드스크린</PresentationFormat>
  <Paragraphs>148</Paragraphs>
  <Slides>23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Tmon몬소리 Black</vt:lpstr>
      <vt:lpstr>나눔스퀘어 Light</vt:lpstr>
      <vt:lpstr>맑은 고딕</vt:lpstr>
      <vt:lpstr>배달의민족 주아</vt:lpstr>
      <vt:lpstr>야놀자 야체 B</vt:lpstr>
      <vt:lpstr>Arial</vt:lpstr>
      <vt:lpstr>Arial Nova</vt:lpstr>
      <vt:lpstr>Office 테마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Kristy Anderson</dc:creator>
  <cp:lastModifiedBy>Kristy Anderson</cp:lastModifiedBy>
  <cp:revision>32</cp:revision>
  <dcterms:created xsi:type="dcterms:W3CDTF">2020-11-06T02:39:04Z</dcterms:created>
  <dcterms:modified xsi:type="dcterms:W3CDTF">2020-11-09T01:59:02Z</dcterms:modified>
</cp:coreProperties>
</file>